
<file path=[Content_Types].xml><?xml version="1.0" encoding="utf-8"?>
<Types xmlns="http://schemas.openxmlformats.org/package/2006/content-types">
  <Default ContentType="application/x-fontdata" Extension="fntdata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</p:sldIdLst>
  <p:sldSz cy="5143500" cx="9144000"/>
  <p:notesSz cx="6858000" cy="9144000"/>
  <p:embeddedFontLst>
    <p:embeddedFont>
      <p:font typeface="Lato Light"/>
      <p:regular r:id="rId96"/>
      <p:bold r:id="rId97"/>
      <p:italic r:id="rId98"/>
      <p:boldItalic r:id="rId99"/>
    </p:embeddedFont>
    <p:embeddedFont>
      <p:font typeface="Nanum Gothic"/>
      <p:regular r:id="rId100"/>
      <p:bold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1496">
          <p15:clr>
            <a:srgbClr val="9AA0A6"/>
          </p15:clr>
        </p15:guide>
        <p15:guide id="2" pos="4263">
          <p15:clr>
            <a:srgbClr val="9AA0A6"/>
          </p15:clr>
        </p15:guide>
        <p15:guide id="3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185807AB-C24E-46C5-B426-C9D96E571AF6}">
  <a:tblStyle styleId="{185807AB-C24E-46C5-B426-C9D96E571AF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96"/>
        <p:guide pos="4263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schemas.openxmlformats.org/officeDocument/2006/relationships/font" Target="fonts/NanumGothic-bold.fntdata"/><Relationship Id="rId100" Type="http://schemas.openxmlformats.org/officeDocument/2006/relationships/font" Target="fonts/NanumGothic-regular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font" Target="fonts/LatoLight-bold.fntdata"/><Relationship Id="rId96" Type="http://schemas.openxmlformats.org/officeDocument/2006/relationships/font" Target="fonts/LatoLight-regular.fntdata"/><Relationship Id="rId11" Type="http://schemas.openxmlformats.org/officeDocument/2006/relationships/slide" Target="slides/slide5.xml"/><Relationship Id="rId99" Type="http://schemas.openxmlformats.org/officeDocument/2006/relationships/font" Target="fonts/LatoLight-boldItalic.fntdata"/><Relationship Id="rId10" Type="http://schemas.openxmlformats.org/officeDocument/2006/relationships/slide" Target="slides/slide4.xml"/><Relationship Id="rId98" Type="http://schemas.openxmlformats.org/officeDocument/2006/relationships/font" Target="fonts/Lato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af5f45aa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5af5f45aa1_0_2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af5f45aa1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5af5f45aa1_0_2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7541f832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57541f8322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af5f45aa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5af5f45aa1_0_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af5f45aa1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5af5f45aa1_0_4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5af5f45aa1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5af5f45aa1_0_4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af5f45aa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5af5f45aa1_0_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af5f45aa1_0_4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5af5f45aa1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29" name="Google Shape;229;g5af5f45aa1_0_4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af5f45aa1_0_5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5af5f45aa1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0" name="Google Shape;240;g5af5f45aa1_0_5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af5f45aa1_0_5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" name="Google Shape;249;g5af5f45aa1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0" name="Google Shape;250;g5af5f45aa1_0_5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57541f83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먼저 원핫 인코딩에 대해 알아보겠습니다.</a:t>
            </a:r>
            <a:endParaRPr/>
          </a:p>
        </p:txBody>
      </p:sp>
      <p:sp>
        <p:nvSpPr>
          <p:cNvPr id="60" name="Google Shape;60;g57541f832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5af5f45aa1_0_6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5af5f45aa1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0" name="Google Shape;260;g5af5f45aa1_0_6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5af5f45aa1_0_6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5af5f45aa1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70" name="Google Shape;270;g5af5f45aa1_0_6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7541f8322_0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57541f832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2" name="Google Shape;282;g57541f8322_0_1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af5f45aa1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5af5f45aa1_0_6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af5f45aa1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5af5f45aa1_0_7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af5f45aa1_0_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5af5f45aa1_0_7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af5f45aa1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5af5f45aa1_0_8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7541f832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57541f8322_0_2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57541f8322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57541f8322_0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7541f8322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57541f8322_0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f601ea18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5f601ea18e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57541f8322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57541f8322_0_2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7541f8322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g57541f8322_0_3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57541f8322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57541f8322_0_3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af5f45aa1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5af5f45aa1_0_8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5af5f45aa1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g5af5f45aa1_0_8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5af5f45aa1_0_9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5af5f45aa1_0_9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5af5f45aa1_0_9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5af5f45aa1_0_9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57541f8322_0_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0" name="Google Shape;460;g57541f8322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이번 시간은 데이터 수집에 대해서 알아보는 시간을 가질 겁니다. 먼저 상식적으로 이론적인 이야기를 먼저 하고, 전체적인 큰 맥락에서 개념을 잡고, 용어를 익힌 후에 실습을 하도록 하겠습니다.</a:t>
            </a:r>
            <a:endParaRPr/>
          </a:p>
        </p:txBody>
      </p:sp>
      <p:sp>
        <p:nvSpPr>
          <p:cNvPr id="461" name="Google Shape;461;g57541f8322_0_3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57541f832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57541f8322_0_3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57541f8322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g57541f8322_0_3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7541f8322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" name="Google Shape;74;g57541f8322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57541f8322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g57541f8322_0_3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7541f8322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57541f8322_0_4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57541f8322_0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57541f8322_0_4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57541f8322_0_4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9" name="Google Shape;519;g57541f8322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900"/>
              <a:t>사람이 읽기가 쉽다 = 즉 각 정보들이 의미하는 바를 한눈에 보기가 좋다.</a:t>
            </a:r>
            <a:endParaRPr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900"/>
          </a:p>
          <a:p>
            <a: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520" name="Google Shape;520;g57541f8322_0_4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7541f8322_0_4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g57541f8322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8" name="Google Shape;528;g57541f8322_0_4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caa78b2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g7caa78b21f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5af5f45aa1_0_9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g5af5f45aa1_0_9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5af5f45aa1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g5af5f45aa1_0_9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5af5f45aa1_0_10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5af5f45aa1_0_10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af5f45aa1_0_10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5af5f45aa1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5af5f45aa1_0_10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57541f8322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g57541f8322_0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5af5f45aa1_0_9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5af5f45aa1_0_9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5af5f45aa1_0_10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5af5f45aa1_0_10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5af5f45aa1_0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5af5f45aa1_0_1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5af680b6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5af680b636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5af680b63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g5af680b636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5f601e9ef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5f601e9ef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f601e9ef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5f601e9ef7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f601e9ef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g5f601e9ef7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5f601e9ef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5f601e9ef7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f601e9ef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5f601e9ef7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7541f8322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57541f8322_0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5f601e9ef7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5f601e9ef7_0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5f601e9ef7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5f601e9ef7_0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5f601e9ef7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g5f601e9ef7_0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5f601e9ef7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7" name="Google Shape;707;g5f601e9ef7_0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5f601e9ef7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g5f601e9ef7_0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caa78b21f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7caa78b21f_1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7cb5c460e3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g7cb5c460e3_0_1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f601e9ef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5f601e9ef7_0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5f601e9ef7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1" name="Google Shape;761;g5f601e9ef7_0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5f601e9ef7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g5f601e9ef7_0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57541f8322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57541f8322_0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5f601e9ef7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g5f601e9ef7_0_18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5f601e9ef7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1" name="Google Shape;791;g5f601e9ef7_0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7cb5c460e3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9" name="Google Shape;799;g7cb5c460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0" name="Google Shape;800;g7cb5c460e3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7cb5c460e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7cb5c460e3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7cb5c460e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g7cb5c460e3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cb5c460e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1" name="Google Shape;821;g7cb5c460e3_0_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7cb5c460e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8" name="Google Shape;828;g7cb5c460e3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7cb5c460e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7cb5c460e3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7cb5c460e3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g7cb5c460e3_0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7cb5c460e3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" name="Google Shape;866;g7cb5c460e3_0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af5f45aa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5af5f45aa1_0_36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7cf3f165e6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5" name="Google Shape;875;g7cf3f165e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6" name="Google Shape;876;g7cf3f165e6_1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7cf3f165e6_1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7cf3f165e6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g7cf3f165e6_1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7cf3f165e6_1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7cf3f165e6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8" name="Google Shape;888;g7cf3f165e6_1_1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7cf3f165e6_1_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7cf3f165e6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7" name="Google Shape;897;g7cf3f165e6_1_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7cf3f165e6_1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7cf3f165e6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7cf3f165e6_1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7cf3f165e6_1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7cf3f165e6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7cf3f165e6_1_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7cf3f165e6_1_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3" name="Google Shape;923;g7cf3f165e6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7cf3f165e6_1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7cf3f165e6_1_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7cf3f165e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g7cf3f165e6_1_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cf3f165e6_1_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cf3f165e6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g7cf3f165e6_1_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7cf3f165e6_1_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7cf3f165e6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g7cf3f165e6_1_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af5f45aa1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5af5f45aa1_0_2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 1">
  <p:cSld name="1_제목 슬라이드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2"/>
          <p:cNvPicPr preferRelativeResize="0"/>
          <p:nvPr/>
        </p:nvPicPr>
        <p:blipFill rotWithShape="1">
          <a:blip r:embed="rId2">
            <a:alphaModFix/>
          </a:blip>
          <a:srcRect b="19990" l="0" r="0" t="64114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0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2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>
  <p:cSld name="1_제목 슬라이드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/>
        </p:txBody>
      </p:sp>
      <p:sp>
        <p:nvSpPr>
          <p:cNvPr id="32" name="Google Shape;32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/>
        </p:txBody>
      </p:sp>
      <p:sp>
        <p:nvSpPr>
          <p:cNvPr id="35" name="Google Shape;35;p3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3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b="1" sz="17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4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 1">
  <p:cSld name="TITLE_ONLY_1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 1">
  <p:cSld name="OBJECT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 2">
  <p:cSld name="OBJECT_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7"/>
          <p:cNvSpPr txBox="1"/>
          <p:nvPr>
            <p:ph idx="1" type="body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" name="Google Shape;11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b="0" i="0" sz="800" u="none" cap="none" strike="noStrik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" name="Google Shape;12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ko-KR" sz="800" u="none" cap="none" strike="noStrik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b="0" i="0" sz="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" name="Google Shape;13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17125" lIns="34250" spcFirstLastPara="1" rIns="34250" wrap="square" tIns="171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4" name="Google Shape;14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5" name="Google Shape;15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" name="Google Shape;17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oogle Shape;18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19" name="Google Shape;19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1" name="Google Shape;21;p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1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3"/>
    <p:sldLayoutId id="2147483649" r:id="rId4"/>
    <p:sldLayoutId id="2147483650" r:id="rId5"/>
    <p:sldLayoutId id="2147483651" r:id="rId6"/>
    <p:sldLayoutId id="2147483652" r:id="rId7"/>
    <p:sldLayoutId id="2147483653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google.co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search.naver.com/search.naver?where=news&amp;sm=tab_jum&amp;query=%EB%AC%B4%EC%97%AD%EC%A0%84%EC%9F%81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search.naver.com/search.naver?where=news&amp;sm=tab_jum&amp;query=%EB%AC%B4%EC%97%AD%EC%A0%84%EC%9F%81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search.naver.com/" TargetMode="External"/><Relationship Id="rId4" Type="http://schemas.openxmlformats.org/officeDocument/2006/relationships/hyperlink" Target="https://61.100.4.51" TargetMode="External"/><Relationship Id="rId5" Type="http://schemas.openxmlformats.org/officeDocument/2006/relationships/hyperlink" Target="https://search.naver.com/search.naver?where=news&amp;sm=tab_jum&amp;query=%EB%AC%B4%EC%97%AD%EC%A0%84%EC%9F%81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search.naver.com/search.naver?where=news&amp;query=%EB%AC%B4%EC%97%AD%EC%A0%84%EC%9F%81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search.naver.com/search.naver?where=news&amp;query=%EB%AC%B4%EC%97%AD%EC%A0%84%EC%9F%81" TargetMode="External"/><Relationship Id="rId4" Type="http://schemas.openxmlformats.org/officeDocument/2006/relationships/hyperlink" Target="https://search.naver.com/search.naver?where=news&amp;query=%EB%AC%B4%EC%97%AD%EC%A0%84%EC%9F%81" TargetMode="External"/><Relationship Id="rId5" Type="http://schemas.openxmlformats.org/officeDocument/2006/relationships/hyperlink" Target="https://search.naver.com/search.naver?where=news&amp;query=%EB%AC%B4%EC%97%AD%EC%A0%84%EC%9F%81" TargetMode="External"/><Relationship Id="rId6" Type="http://schemas.openxmlformats.org/officeDocument/2006/relationships/hyperlink" Target="https://search.naver.com/search.naver?where=news&amp;query=%EB%AC%B4%EC%97%AD%EC%A0%84%EC%9F%81" TargetMode="External"/><Relationship Id="rId7" Type="http://schemas.openxmlformats.org/officeDocument/2006/relationships/hyperlink" Target="https://search.naver.com/search.naver?where=news&amp;query=%EB%AC%B4%EC%97%AD%EC%A0%84%EC%9F%81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developer.mozilla.org/ko/docs/Web/HTTP/Methods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eveloper.mozilla.org/ko/docs/Web/HTTP/Status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chrome.google.com/webstore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naver.com" TargetMode="External"/><Relationship Id="rId4" Type="http://schemas.openxmlformats.org/officeDocument/2006/relationships/hyperlink" Target="https://naver.com" TargetMode="External"/><Relationship Id="rId5" Type="http://schemas.openxmlformats.org/officeDocument/2006/relationships/hyperlink" Target="https://search.naver.com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2.python-requests.org/en/master/" TargetMode="External"/><Relationship Id="rId4" Type="http://schemas.openxmlformats.org/officeDocument/2006/relationships/hyperlink" Target="https://github.com/kennethreitz/requests" TargetMode="External"/><Relationship Id="rId5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s://www.crummy.com/software/BeautifulSoup/bs4/doc/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://www.crummy.com/software/BeautifulSoup/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naver.com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s://naver.com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5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finance.naver.com/item/sise.nhn?code=005930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hyperlink" Target="https://finance.naver.com/item/sise.nhn?code=005930" TargetMode="External"/><Relationship Id="rId4" Type="http://schemas.openxmlformats.org/officeDocument/2006/relationships/image" Target="../media/image24.png"/><Relationship Id="rId5" Type="http://schemas.openxmlformats.org/officeDocument/2006/relationships/image" Target="../media/image23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hyperlink" Target="https://finance.naver.com/item/news.nhn?code=005930" TargetMode="External"/><Relationship Id="rId4" Type="http://schemas.openxmlformats.org/officeDocument/2006/relationships/image" Target="../media/image2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selenium-python.readthedocs.io/" TargetMode="External"/><Relationship Id="rId4" Type="http://schemas.openxmlformats.org/officeDocument/2006/relationships/image" Target="../media/image25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sites.google.com/a/chromium.org/chromedriver/downloads" TargetMode="External"/><Relationship Id="rId4" Type="http://schemas.openxmlformats.org/officeDocument/2006/relationships/hyperlink" Target="https://sites.google.com/a/chromium.org/chromedriver/downloads" TargetMode="External"/><Relationship Id="rId10" Type="http://schemas.openxmlformats.org/officeDocument/2006/relationships/hyperlink" Target="https://webkit.org/blog/6900/webdriver-support-in-safari-10/" TargetMode="External"/><Relationship Id="rId9" Type="http://schemas.openxmlformats.org/officeDocument/2006/relationships/hyperlink" Target="https://webkit.org/blog/6900/webdriver-support-in-safari-10/" TargetMode="External"/><Relationship Id="rId5" Type="http://schemas.openxmlformats.org/officeDocument/2006/relationships/hyperlink" Target="https://developer.microsoft.com/en-us/microsoft-edge/tools/webdriver/" TargetMode="External"/><Relationship Id="rId6" Type="http://schemas.openxmlformats.org/officeDocument/2006/relationships/hyperlink" Target="https://developer.microsoft.com/en-us/microsoft-edge/tools/webdriver/" TargetMode="External"/><Relationship Id="rId7" Type="http://schemas.openxmlformats.org/officeDocument/2006/relationships/hyperlink" Target="https://github.com/mozilla/geckodriver/releases" TargetMode="External"/><Relationship Id="rId8" Type="http://schemas.openxmlformats.org/officeDocument/2006/relationships/hyperlink" Target="https://github.com/mozilla/geckodriver/releases" TargetMode="Externa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31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search.naver.com/search.naver?where=news&amp;query=%ED%99%98%EC%9C%A8%EC%A0%84%EC%9F%81" TargetMode="External"/><Relationship Id="rId4" Type="http://schemas.openxmlformats.org/officeDocument/2006/relationships/image" Target="../media/image2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30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2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5.xml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8.xml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웹 스크레이핑(크롤링)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134" name="Google Shape;134;p1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1095408" y="1707654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송신자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(Sender)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6" name="Google Shape;136;p17"/>
          <p:cNvSpPr/>
          <p:nvPr/>
        </p:nvSpPr>
        <p:spPr>
          <a:xfrm>
            <a:off x="7013208" y="1707654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(Receiver)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7" name="Google Shape;137;p17"/>
          <p:cNvSpPr/>
          <p:nvPr/>
        </p:nvSpPr>
        <p:spPr>
          <a:xfrm>
            <a:off x="2799657" y="1644091"/>
            <a:ext cx="3670500" cy="61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" name="Google Shape;138;p17"/>
          <p:cNvSpPr/>
          <p:nvPr/>
        </p:nvSpPr>
        <p:spPr>
          <a:xfrm>
            <a:off x="3661944" y="1340427"/>
            <a:ext cx="1800000" cy="9432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웹(인터넷)</a:t>
            </a:r>
            <a:endParaRPr i="0" sz="18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9" name="Google Shape;139;p17"/>
          <p:cNvSpPr/>
          <p:nvPr/>
        </p:nvSpPr>
        <p:spPr>
          <a:xfrm>
            <a:off x="3805960" y="1802069"/>
            <a:ext cx="1512000" cy="3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메시지</a:t>
            </a:r>
            <a:r>
              <a:rPr i="0" lang="ko-KR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(Message)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960988" y="3363838"/>
            <a:ext cx="7149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통신에는 크게 두 종류가 있어요.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응답이 있는 통신, 응답이 없는 통신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146" name="Google Shape;146;p1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1298209" y="1439875"/>
            <a:ext cx="215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응답이 있는 통신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8" name="Google Shape;148;p18"/>
          <p:cNvSpPr txBox="1"/>
          <p:nvPr/>
        </p:nvSpPr>
        <p:spPr>
          <a:xfrm>
            <a:off x="356350" y="1059582"/>
            <a:ext cx="4037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TCP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4839496" y="1070398"/>
            <a:ext cx="4037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UDP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0" name="Google Shape;150;p18"/>
          <p:cNvSpPr/>
          <p:nvPr/>
        </p:nvSpPr>
        <p:spPr>
          <a:xfrm>
            <a:off x="5926403" y="1439875"/>
            <a:ext cx="186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응답이 없는 통신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1" name="Google Shape;151;p18"/>
          <p:cNvSpPr/>
          <p:nvPr/>
        </p:nvSpPr>
        <p:spPr>
          <a:xfrm>
            <a:off x="682721" y="1886659"/>
            <a:ext cx="3384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•"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대부분의 웹 통신</a:t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•"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안전한 연결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2" name="Google Shape;152;p18"/>
          <p:cNvSpPr/>
          <p:nvPr/>
        </p:nvSpPr>
        <p:spPr>
          <a:xfrm>
            <a:off x="4932040" y="1886659"/>
            <a:ext cx="33843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•"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빠른 반응을 요하는 게임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•"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동영상 스트리밍(Youtube)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Char char="•"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VoIP, mVoIP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53" name="Google Shape;153;p18"/>
          <p:cNvGrpSpPr/>
          <p:nvPr/>
        </p:nvGrpSpPr>
        <p:grpSpPr>
          <a:xfrm>
            <a:off x="4915195" y="3518714"/>
            <a:ext cx="3733208" cy="492539"/>
            <a:chOff x="1095408" y="1340427"/>
            <a:chExt cx="7149000" cy="943200"/>
          </a:xfrm>
        </p:grpSpPr>
        <p:sp>
          <p:nvSpPr>
            <p:cNvPr id="154" name="Google Shape;154;p18"/>
            <p:cNvSpPr/>
            <p:nvPr/>
          </p:nvSpPr>
          <p:spPr>
            <a:xfrm>
              <a:off x="1095408" y="1707654"/>
              <a:ext cx="1231200" cy="4605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ko-KR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송신자</a:t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5" name="Google Shape;155;p18"/>
            <p:cNvSpPr/>
            <p:nvPr/>
          </p:nvSpPr>
          <p:spPr>
            <a:xfrm>
              <a:off x="7013208" y="1707654"/>
              <a:ext cx="1231200" cy="460500"/>
            </a:xfrm>
            <a:prstGeom prst="roundRect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i="0" lang="ko-KR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수신자</a:t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6" name="Google Shape;156;p18"/>
            <p:cNvSpPr/>
            <p:nvPr/>
          </p:nvSpPr>
          <p:spPr>
            <a:xfrm>
              <a:off x="2799657" y="1644091"/>
              <a:ext cx="3670500" cy="6186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7" name="Google Shape;157;p18"/>
            <p:cNvSpPr/>
            <p:nvPr/>
          </p:nvSpPr>
          <p:spPr>
            <a:xfrm>
              <a:off x="3661944" y="1340427"/>
              <a:ext cx="1800000" cy="9432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인터넷</a:t>
              </a:r>
              <a:endParaRPr i="0" sz="11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3805960" y="1802069"/>
              <a:ext cx="1512000" cy="3303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메시지</a:t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grpSp>
        <p:nvGrpSpPr>
          <p:cNvPr id="159" name="Google Shape;159;p18"/>
          <p:cNvGrpSpPr/>
          <p:nvPr/>
        </p:nvGrpSpPr>
        <p:grpSpPr>
          <a:xfrm>
            <a:off x="432078" y="3153094"/>
            <a:ext cx="3733208" cy="1223791"/>
            <a:chOff x="647253" y="3280719"/>
            <a:chExt cx="3733208" cy="1223791"/>
          </a:xfrm>
        </p:grpSpPr>
        <p:grpSp>
          <p:nvGrpSpPr>
            <p:cNvPr id="160" name="Google Shape;160;p18"/>
            <p:cNvGrpSpPr/>
            <p:nvPr/>
          </p:nvGrpSpPr>
          <p:grpSpPr>
            <a:xfrm>
              <a:off x="647253" y="3280719"/>
              <a:ext cx="3733208" cy="492539"/>
              <a:chOff x="1095408" y="1340427"/>
              <a:chExt cx="7149000" cy="943200"/>
            </a:xfrm>
          </p:grpSpPr>
          <p:sp>
            <p:nvSpPr>
              <p:cNvPr id="161" name="Google Shape;161;p18"/>
              <p:cNvSpPr/>
              <p:nvPr/>
            </p:nvSpPr>
            <p:spPr>
              <a:xfrm>
                <a:off x="1095408" y="1707654"/>
                <a:ext cx="1231200" cy="4605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i="0" lang="ko-KR" sz="10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송신자</a:t>
                </a:r>
                <a:endParaRPr i="0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62" name="Google Shape;162;p18"/>
              <p:cNvSpPr/>
              <p:nvPr/>
            </p:nvSpPr>
            <p:spPr>
              <a:xfrm>
                <a:off x="7013208" y="1707654"/>
                <a:ext cx="1231200" cy="460500"/>
              </a:xfrm>
              <a:prstGeom prst="roundRect">
                <a:avLst>
                  <a:gd fmla="val 50000" name="adj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i="0" lang="ko-KR" sz="10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수신자</a:t>
                </a:r>
                <a:endParaRPr i="0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63" name="Google Shape;163;p18"/>
              <p:cNvSpPr/>
              <p:nvPr/>
            </p:nvSpPr>
            <p:spPr>
              <a:xfrm>
                <a:off x="2799657" y="1644091"/>
                <a:ext cx="3670500" cy="618600"/>
              </a:xfrm>
              <a:prstGeom prst="rightArrow">
                <a:avLst>
                  <a:gd fmla="val 50000" name="adj1"/>
                  <a:gd fmla="val 50000" name="adj2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i="0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64" name="Google Shape;164;p18"/>
              <p:cNvSpPr/>
              <p:nvPr/>
            </p:nvSpPr>
            <p:spPr>
              <a:xfrm>
                <a:off x="3661944" y="1340427"/>
                <a:ext cx="1800000" cy="943200"/>
              </a:xfrm>
              <a:prstGeom prst="rect">
                <a:avLst/>
              </a:prstGeom>
              <a:solidFill>
                <a:srgbClr val="2E75B5"/>
              </a:solidFill>
              <a:ln>
                <a:noFill/>
              </a:ln>
              <a:effectLst>
                <a:outerShdw blurRad="40000" rotWithShape="0" dir="5400000" dist="23000">
                  <a:srgbClr val="000000">
                    <a:alpha val="34900"/>
                  </a:srgbClr>
                </a:outerShdw>
              </a:effectLst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ko-KR" sz="1100" u="none" cap="none" strike="noStrike">
                    <a:solidFill>
                      <a:schemeClr val="lt1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인터넷</a:t>
                </a:r>
                <a:endParaRPr i="0" sz="11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  <p:sp>
            <p:nvSpPr>
              <p:cNvPr id="165" name="Google Shape;165;p18"/>
              <p:cNvSpPr/>
              <p:nvPr/>
            </p:nvSpPr>
            <p:spPr>
              <a:xfrm>
                <a:off x="3805960" y="1802069"/>
                <a:ext cx="1512000" cy="3303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0" lang="ko-KR" sz="1000" u="none" cap="none" strike="noStrike">
                    <a:solidFill>
                      <a:srgbClr val="000000"/>
                    </a:solidFill>
                    <a:latin typeface="Nanum Gothic"/>
                    <a:ea typeface="Nanum Gothic"/>
                    <a:cs typeface="Nanum Gothic"/>
                    <a:sym typeface="Nanum Gothic"/>
                  </a:rPr>
                  <a:t>메시지</a:t>
                </a:r>
                <a:endParaRPr i="0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endParaRPr>
              </a:p>
            </p:txBody>
          </p:sp>
        </p:grpSp>
        <p:sp>
          <p:nvSpPr>
            <p:cNvPr id="166" name="Google Shape;166;p18"/>
            <p:cNvSpPr/>
            <p:nvPr/>
          </p:nvSpPr>
          <p:spPr>
            <a:xfrm rot="10800000">
              <a:off x="827642" y="3784535"/>
              <a:ext cx="3240300" cy="648000"/>
            </a:xfrm>
            <a:prstGeom prst="uturnArrow">
              <a:avLst>
                <a:gd fmla="val 25000" name="adj1"/>
                <a:gd fmla="val 25000" name="adj2"/>
                <a:gd fmla="val 25000" name="adj3"/>
                <a:gd fmla="val 43750" name="adj4"/>
                <a:gd fmla="val 75000" name="adj5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987680" y="4011910"/>
              <a:ext cx="940200" cy="492600"/>
            </a:xfrm>
            <a:prstGeom prst="rect">
              <a:avLst/>
            </a:prstGeom>
            <a:solidFill>
              <a:srgbClr val="2E75B5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chemeClr val="lt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응답</a:t>
              </a:r>
              <a:endParaRPr i="0" sz="11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2062892" y="4253002"/>
              <a:ext cx="789600" cy="1725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0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메시지</a:t>
              </a:r>
              <a:endParaRPr i="0" sz="1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cxnSp>
        <p:nvCxnSpPr>
          <p:cNvPr id="169" name="Google Shape;169;p18"/>
          <p:cNvCxnSpPr/>
          <p:nvPr/>
        </p:nvCxnSpPr>
        <p:spPr>
          <a:xfrm>
            <a:off x="4572000" y="1059582"/>
            <a:ext cx="0" cy="3600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175" name="Google Shape;175;p1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76" name="Google Shape;176;p19"/>
          <p:cNvSpPr/>
          <p:nvPr/>
        </p:nvSpPr>
        <p:spPr>
          <a:xfrm>
            <a:off x="1095408" y="239928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송신자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(Sender)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7" name="Google Shape;177;p19"/>
          <p:cNvSpPr/>
          <p:nvPr/>
        </p:nvSpPr>
        <p:spPr>
          <a:xfrm>
            <a:off x="7013208" y="239928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(Receiver)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8" name="Google Shape;178;p19"/>
          <p:cNvSpPr/>
          <p:nvPr/>
        </p:nvSpPr>
        <p:spPr>
          <a:xfrm>
            <a:off x="3124750" y="1992250"/>
            <a:ext cx="29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요청(Request) - 메시지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3075" y="2423003"/>
            <a:ext cx="31877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9"/>
          <p:cNvSpPr/>
          <p:nvPr/>
        </p:nvSpPr>
        <p:spPr>
          <a:xfrm>
            <a:off x="3517600" y="1684450"/>
            <a:ext cx="209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(야 너 거기 있니?)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3365950" y="2859738"/>
            <a:ext cx="23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응답(Re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sponse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82" name="Google Shape;18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4500" y="2641600"/>
            <a:ext cx="31623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9"/>
          <p:cNvSpPr/>
          <p:nvPr/>
        </p:nvSpPr>
        <p:spPr>
          <a:xfrm>
            <a:off x="3695199" y="3338375"/>
            <a:ext cx="174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(응 나 여기 있어.)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189" name="Google Shape;189;p2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90" name="Google Shape;190;p20"/>
          <p:cNvSpPr/>
          <p:nvPr/>
        </p:nvSpPr>
        <p:spPr>
          <a:xfrm>
            <a:off x="2051720" y="1491630"/>
            <a:ext cx="5112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cmd (terminal)</a:t>
            </a: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를 열어 쳐보도록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ping </a:t>
            </a:r>
            <a:r>
              <a:rPr b="1" i="0" lang="ko-KR" sz="2000" u="sng" cap="none" strike="noStrike">
                <a:solidFill>
                  <a:schemeClr val="hlink"/>
                </a:solidFill>
                <a:latin typeface="Nanum Gothic"/>
                <a:ea typeface="Nanum Gothic"/>
                <a:cs typeface="Nanum Gothic"/>
                <a:sym typeface="Nanum Gothic"/>
                <a:hlinkClick r:id="rId3"/>
              </a:rPr>
              <a:t>google.com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2285977" y="3102303"/>
            <a:ext cx="4572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ping 명령어는 icmp 통신규약으로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너 있어? 라고 물어보는 겁니다.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3810427" y="4011900"/>
            <a:ext cx="152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구글아 너 있어?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198" name="Google Shape;198;p2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pic>
        <p:nvPicPr>
          <p:cNvPr id="199" name="Google Shape;19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91" y="843558"/>
            <a:ext cx="4780649" cy="396044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1"/>
          <p:cNvSpPr/>
          <p:nvPr/>
        </p:nvSpPr>
        <p:spPr>
          <a:xfrm>
            <a:off x="5076056" y="1963378"/>
            <a:ext cx="35187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64bytes?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172.217.31.142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??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icmp_seq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ttl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??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time 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06" name="Google Shape;206;p2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391" y="843558"/>
            <a:ext cx="4780649" cy="3960441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/>
          <p:nvPr/>
        </p:nvSpPr>
        <p:spPr>
          <a:xfrm>
            <a:off x="5076056" y="1963378"/>
            <a:ext cx="35187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64bytes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172.217.31.142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icmp_seq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ttl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time 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" name="Google Shape;209;p22"/>
          <p:cNvSpPr/>
          <p:nvPr/>
        </p:nvSpPr>
        <p:spPr>
          <a:xfrm>
            <a:off x="6660232" y="1963378"/>
            <a:ext cx="2627700" cy="20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응답 크기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IP주소 (수신자)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패킷의 순서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유효시간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걸린 시간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5104536" y="4237750"/>
            <a:ext cx="3461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크롬에서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172.217.31.142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를 쳐봐요.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16" name="Google Shape;216;p2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2320925" y="1203598"/>
            <a:ext cx="457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금방 배웠어요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웹이 요청과 응답으로 이루어져 있다는 걸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8" name="Google Shape;218;p23"/>
          <p:cNvSpPr/>
          <p:nvPr/>
        </p:nvSpPr>
        <p:spPr>
          <a:xfrm>
            <a:off x="1032433" y="3404607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요청자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9" name="Google Shape;219;p23"/>
          <p:cNvSpPr/>
          <p:nvPr/>
        </p:nvSpPr>
        <p:spPr>
          <a:xfrm>
            <a:off x="6950233" y="3404607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응답자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3061775" y="2997575"/>
            <a:ext cx="29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요청(Request) - 메시지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1" name="Google Shape;22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0100" y="3428328"/>
            <a:ext cx="31877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3"/>
          <p:cNvSpPr/>
          <p:nvPr/>
        </p:nvSpPr>
        <p:spPr>
          <a:xfrm>
            <a:off x="3454625" y="2689775"/>
            <a:ext cx="209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(야 너 거기 있니?)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23"/>
          <p:cNvSpPr/>
          <p:nvPr/>
        </p:nvSpPr>
        <p:spPr>
          <a:xfrm>
            <a:off x="3302975" y="3865063"/>
            <a:ext cx="23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응답(Re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sponse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24" name="Google Shape;224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1525" y="3646925"/>
            <a:ext cx="31623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/>
          <p:nvPr/>
        </p:nvSpPr>
        <p:spPr>
          <a:xfrm>
            <a:off x="3632224" y="4343700"/>
            <a:ext cx="174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(응 나 여기 있어.)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32" name="Google Shape;232;p2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2320925" y="1059582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이해를 돕기 위해서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여러분은 음식점에 갔어요.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4" name="Google Shape;234;p24"/>
          <p:cNvSpPr txBox="1"/>
          <p:nvPr/>
        </p:nvSpPr>
        <p:spPr>
          <a:xfrm>
            <a:off x="2701726" y="1915050"/>
            <a:ext cx="36477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어떤 음식점을 갈까?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아! 길건너 쌀국수 음식점에 가자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1763661" y="2868300"/>
            <a:ext cx="5616600" cy="6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길건너 쌀국수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음식점의 주소</a:t>
            </a: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는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강남구 ~~~ 2층</a:t>
            </a:r>
            <a:endParaRPr b="1"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6" name="Google Shape;236;p24"/>
          <p:cNvSpPr txBox="1"/>
          <p:nvPr/>
        </p:nvSpPr>
        <p:spPr>
          <a:xfrm>
            <a:off x="1217999" y="3752713"/>
            <a:ext cx="67080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뭘 먹을까?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아! 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음식을 주시는데 쌀국수 중에서 양지쌀국수를 먹을건데,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고수 양은 2단계로 해주세요.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43" name="Google Shape;243;p2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44" name="Google Shape;244;p25"/>
          <p:cNvSpPr txBox="1"/>
          <p:nvPr/>
        </p:nvSpPr>
        <p:spPr>
          <a:xfrm>
            <a:off x="3393151" y="1440000"/>
            <a:ext cx="23577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30분 후..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5" name="Google Shape;245;p25"/>
          <p:cNvSpPr txBox="1"/>
          <p:nvPr/>
        </p:nvSpPr>
        <p:spPr>
          <a:xfrm>
            <a:off x="2143925" y="1891950"/>
            <a:ext cx="48561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양지쌀국수 고수 양은 2단계로 나왔습니다.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2055600" y="2571750"/>
            <a:ext cx="5032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종업원: 응답(쌀국수를 준다)</a:t>
            </a:r>
            <a:endParaRPr i="0" sz="2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53" name="Google Shape;253;p2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54" name="Google Shape;254;p26"/>
          <p:cNvSpPr txBox="1"/>
          <p:nvPr/>
        </p:nvSpPr>
        <p:spPr>
          <a:xfrm>
            <a:off x="3144444" y="3883188"/>
            <a:ext cx="28551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은 어떤 사람</a:t>
            </a:r>
            <a:endParaRPr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어떤 사람</a:t>
            </a:r>
            <a:endParaRPr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5" name="Google Shape;255;p26"/>
          <p:cNvSpPr txBox="1"/>
          <p:nvPr/>
        </p:nvSpPr>
        <p:spPr>
          <a:xfrm>
            <a:off x="3144450" y="3361713"/>
            <a:ext cx="28551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주소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IP주소</a:t>
            </a:r>
            <a:r>
              <a:rPr lang="ko-KR" sz="2400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같은데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1874075" y="1463825"/>
            <a:ext cx="53958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강남구 ~~~ 2층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에 가서 다음을 진행했어요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우리: 음식을 주시는데 쌀국수 중에서 양지쌀국수를 먹을건데, </a:t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      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고수 양은 2단계로 해주세요.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(Request)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종업원: (양지쌀국수를 갖다준다.)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(Response)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웹 스크레이핑이란</a:t>
            </a:r>
            <a:endParaRPr/>
          </a:p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웹 스크레이핑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63" name="Google Shape;263;p2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64" name="Google Shape;264;p27"/>
          <p:cNvSpPr txBox="1"/>
          <p:nvPr/>
        </p:nvSpPr>
        <p:spPr>
          <a:xfrm>
            <a:off x="3144450" y="3923400"/>
            <a:ext cx="4245000" cy="8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은 </a:t>
            </a:r>
            <a:r>
              <a:rPr lang="ko-KR" sz="2400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Serving 하는 사람</a:t>
            </a:r>
            <a:endParaRPr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   </a:t>
            </a:r>
            <a:r>
              <a:rPr lang="ko-KR" sz="2400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고객</a:t>
            </a:r>
            <a:endParaRPr i="0" sz="2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5" name="Google Shape;265;p27"/>
          <p:cNvSpPr txBox="1"/>
          <p:nvPr/>
        </p:nvSpPr>
        <p:spPr>
          <a:xfrm>
            <a:off x="3144450" y="3361725"/>
            <a:ext cx="4451700" cy="43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주소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    IP주소(</a:t>
            </a:r>
            <a:r>
              <a:rPr lang="ko-KR" sz="2400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도메인주소)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66" name="Google Shape;266;p27"/>
          <p:cNvSpPr txBox="1"/>
          <p:nvPr/>
        </p:nvSpPr>
        <p:spPr>
          <a:xfrm>
            <a:off x="1874075" y="1463825"/>
            <a:ext cx="53958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강남구 ~~~ 2층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에 가서 다음을 진행했어요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우리: 음식을 주시는데 쌀국수 중에서 양지쌀국수를 먹을건데, </a:t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      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고수 양은 2단계로 해주세요.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(Request)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종업원: (양지쌀국수를 갖다준다.)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(Response)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73" name="Google Shape;273;p2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74" name="Google Shape;274;p28"/>
          <p:cNvSpPr txBox="1"/>
          <p:nvPr/>
        </p:nvSpPr>
        <p:spPr>
          <a:xfrm>
            <a:off x="1874075" y="1463825"/>
            <a:ext cx="5395800" cy="16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강남구 ~~~ 2층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에 가서 다음을 진행했어요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우리: 음식을 주시는데 쌀국수 중에서 양지쌀국수를 먹을건데, </a:t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       </a:t>
            </a: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고수 양은 2단계로 해주세요.</a:t>
            </a:r>
            <a:r>
              <a:rPr lang="ko-KR" sz="1600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(Request)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종업원: (양지쌀국수를 갖다준다.)</a:t>
            </a:r>
            <a:r>
              <a:rPr b="1" i="0" lang="ko-KR" sz="16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(Response)</a:t>
            </a:r>
            <a:endParaRPr b="1" i="0" sz="16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5" name="Google Shape;275;p28"/>
          <p:cNvSpPr txBox="1"/>
          <p:nvPr/>
        </p:nvSpPr>
        <p:spPr>
          <a:xfrm>
            <a:off x="3145028" y="3845088"/>
            <a:ext cx="28539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종업원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은 </a:t>
            </a:r>
            <a:endParaRPr b="1" sz="2400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</a:t>
            </a:r>
            <a:endParaRPr b="1" i="0" sz="2400" u="none" cap="none" strike="noStrike">
              <a:solidFill>
                <a:schemeClr val="accen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6" name="Google Shape;276;p28"/>
          <p:cNvSpPr txBox="1"/>
          <p:nvPr/>
        </p:nvSpPr>
        <p:spPr>
          <a:xfrm>
            <a:off x="3145028" y="3314288"/>
            <a:ext cx="26976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주소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는     </a:t>
            </a:r>
            <a:r>
              <a:rPr i="0" lang="ko-KR" sz="24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IP</a:t>
            </a:r>
            <a:r>
              <a:rPr i="0" lang="ko-KR" sz="24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주소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7" name="Google Shape;277;p28"/>
          <p:cNvSpPr txBox="1"/>
          <p:nvPr/>
        </p:nvSpPr>
        <p:spPr>
          <a:xfrm>
            <a:off x="4379350" y="4174438"/>
            <a:ext cx="1079700" cy="4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Client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78" name="Google Shape;278;p28"/>
          <p:cNvSpPr txBox="1"/>
          <p:nvPr/>
        </p:nvSpPr>
        <p:spPr>
          <a:xfrm>
            <a:off x="4379350" y="3786188"/>
            <a:ext cx="12858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4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85" name="Google Shape;285;p2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86" name="Google Shape;286;p29"/>
          <p:cNvSpPr txBox="1"/>
          <p:nvPr/>
        </p:nvSpPr>
        <p:spPr>
          <a:xfrm>
            <a:off x="5192522" y="8235950"/>
            <a:ext cx="26199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유식한 말로??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7" name="Google Shape;287;p29"/>
          <p:cNvSpPr txBox="1"/>
          <p:nvPr/>
        </p:nvSpPr>
        <p:spPr>
          <a:xfrm>
            <a:off x="5344922" y="8388350"/>
            <a:ext cx="26199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유식한 말로??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8" name="Google Shape;288;p29"/>
          <p:cNvSpPr txBox="1"/>
          <p:nvPr/>
        </p:nvSpPr>
        <p:spPr>
          <a:xfrm>
            <a:off x="5497322" y="8540750"/>
            <a:ext cx="26199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유식한 말로??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89" name="Google Shape;289;p29"/>
          <p:cNvSpPr txBox="1"/>
          <p:nvPr/>
        </p:nvSpPr>
        <p:spPr>
          <a:xfrm>
            <a:off x="2374900" y="2571750"/>
            <a:ext cx="44832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Server&amp;Client</a:t>
            </a:r>
            <a:r>
              <a:rPr lang="ko-KR" sz="3200">
                <a:solidFill>
                  <a:schemeClr val="accent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i="0" lang="ko-KR" sz="3200" u="none" cap="none" strike="noStrike">
                <a:solidFill>
                  <a:srgbClr val="223872"/>
                </a:solidFill>
                <a:latin typeface="Nanum Gothic"/>
                <a:ea typeface="Nanum Gothic"/>
                <a:cs typeface="Nanum Gothic"/>
                <a:sym typeface="Nanum Gothic"/>
              </a:rPr>
              <a:t>구조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0" name="Google Shape;290;p29"/>
          <p:cNvSpPr txBox="1"/>
          <p:nvPr/>
        </p:nvSpPr>
        <p:spPr>
          <a:xfrm>
            <a:off x="3982321" y="2005875"/>
            <a:ext cx="1179300" cy="5949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296" name="Google Shape;296;p3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297" name="Google Shape;297;p30"/>
          <p:cNvSpPr/>
          <p:nvPr/>
        </p:nvSpPr>
        <p:spPr>
          <a:xfrm>
            <a:off x="1042233" y="215483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클라이언트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8" name="Google Shape;298;p30"/>
          <p:cNvSpPr/>
          <p:nvPr/>
        </p:nvSpPr>
        <p:spPr>
          <a:xfrm>
            <a:off x="6960033" y="215483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서버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99" name="Google Shape;299;p30"/>
          <p:cNvSpPr/>
          <p:nvPr/>
        </p:nvSpPr>
        <p:spPr>
          <a:xfrm>
            <a:off x="3071575" y="1747800"/>
            <a:ext cx="29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요청(Request) - 메시지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0" name="Google Shape;3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900" y="2178553"/>
            <a:ext cx="31877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0"/>
          <p:cNvSpPr/>
          <p:nvPr/>
        </p:nvSpPr>
        <p:spPr>
          <a:xfrm>
            <a:off x="2312150" y="1409450"/>
            <a:ext cx="448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쌀국수 집에 가서 고수2단계 양지 쌀국수 주세요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02" name="Google Shape;302;p30"/>
          <p:cNvSpPr/>
          <p:nvPr/>
        </p:nvSpPr>
        <p:spPr>
          <a:xfrm>
            <a:off x="3312775" y="2615288"/>
            <a:ext cx="23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응답(Re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sponse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03" name="Google Shape;303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1325" y="2397150"/>
            <a:ext cx="31623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0"/>
          <p:cNvSpPr/>
          <p:nvPr/>
        </p:nvSpPr>
        <p:spPr>
          <a:xfrm>
            <a:off x="2371950" y="3093950"/>
            <a:ext cx="44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양지 쌀국수를 준다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10" name="Google Shape;310;p3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11" name="Google Shape;311;p31"/>
          <p:cNvSpPr txBox="1"/>
          <p:nvPr/>
        </p:nvSpPr>
        <p:spPr>
          <a:xfrm>
            <a:off x="2003236" y="1449486"/>
            <a:ext cx="5137500" cy="6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살짝 깊게 들어가 볼까요?</a:t>
            </a:r>
            <a:endParaRPr sz="30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2" name="Google Shape;312;p31"/>
          <p:cNvSpPr txBox="1"/>
          <p:nvPr/>
        </p:nvSpPr>
        <p:spPr>
          <a:xfrm>
            <a:off x="2351525" y="2681700"/>
            <a:ext cx="4440900" cy="4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우리가 크롬에서 입력하면?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13" name="Google Shape;313;p31"/>
          <p:cNvSpPr/>
          <p:nvPr/>
        </p:nvSpPr>
        <p:spPr>
          <a:xfrm>
            <a:off x="177800" y="3100400"/>
            <a:ext cx="873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hlinkClick r:id="rId3"/>
              </a:rPr>
              <a:t>https://search.naver.com/search.naver?where=news&amp;sm=tab_jum&amp;query=무역전쟁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19" name="Google Shape;319;p3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20" name="Google Shape;320;p32"/>
          <p:cNvSpPr/>
          <p:nvPr/>
        </p:nvSpPr>
        <p:spPr>
          <a:xfrm>
            <a:off x="1276350" y="2005875"/>
            <a:ext cx="66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http 라는 통신규약으로 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search.naver.com</a:t>
            </a: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이라는 곳에 가서 /(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메인 메뉴)에 있는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search.naver를 where=news로, query=무역전쟁으로</a:t>
            </a: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주세요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1" name="Google Shape;321;p32"/>
          <p:cNvSpPr txBox="1"/>
          <p:nvPr/>
        </p:nvSpPr>
        <p:spPr>
          <a:xfrm>
            <a:off x="4163059" y="59912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2" name="Google Shape;322;p32"/>
          <p:cNvSpPr txBox="1"/>
          <p:nvPr/>
        </p:nvSpPr>
        <p:spPr>
          <a:xfrm>
            <a:off x="4315459" y="61436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3" name="Google Shape;323;p32"/>
          <p:cNvSpPr txBox="1"/>
          <p:nvPr/>
        </p:nvSpPr>
        <p:spPr>
          <a:xfrm>
            <a:off x="4467859" y="62960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4" name="Google Shape;324;p32"/>
          <p:cNvSpPr/>
          <p:nvPr/>
        </p:nvSpPr>
        <p:spPr>
          <a:xfrm>
            <a:off x="2374899" y="3507850"/>
            <a:ext cx="448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400" u="none" cap="none" strike="noStrike">
                <a:solidFill>
                  <a:srgbClr val="C55A11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5" name="Google Shape;325;p32"/>
          <p:cNvSpPr/>
          <p:nvPr/>
        </p:nvSpPr>
        <p:spPr>
          <a:xfrm>
            <a:off x="1276350" y="2637250"/>
            <a:ext cx="6610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서울시 강남구 ~~~ 2층에 가서 음식을 주시는데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쌀국수 중에서 양지쌀국수를 먹을건데, 고수 양은 2단계로 해주세요.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26" name="Google Shape;326;p32"/>
          <p:cNvSpPr/>
          <p:nvPr/>
        </p:nvSpPr>
        <p:spPr>
          <a:xfrm>
            <a:off x="203225" y="1420025"/>
            <a:ext cx="8737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u="sng">
                <a:solidFill>
                  <a:schemeClr val="hlink"/>
                </a:solidFill>
                <a:hlinkClick r:id="rId3"/>
              </a:rPr>
              <a:t>https://search.naver.com/search.naver?where=news&amp;query=무역전쟁</a:t>
            </a:r>
            <a:endParaRPr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32" name="Google Shape;332;p3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4163059" y="59912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4" name="Google Shape;334;p33"/>
          <p:cNvSpPr txBox="1"/>
          <p:nvPr/>
        </p:nvSpPr>
        <p:spPr>
          <a:xfrm>
            <a:off x="4315459" y="61436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35" name="Google Shape;335;p33"/>
          <p:cNvSpPr txBox="1"/>
          <p:nvPr/>
        </p:nvSpPr>
        <p:spPr>
          <a:xfrm>
            <a:off x="4467859" y="6296024"/>
            <a:ext cx="46788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5000" u="none" cap="none" strike="noStrike">
                <a:solidFill>
                  <a:srgbClr val="DAA400"/>
                </a:solidFill>
                <a:latin typeface="Nanum Gothic"/>
                <a:ea typeface="Nanum Gothic"/>
                <a:cs typeface="Nanum Gothic"/>
                <a:sym typeface="Nanum Gothic"/>
              </a:rPr>
              <a:t>비슷하지 않나요??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aphicFrame>
        <p:nvGraphicFramePr>
          <p:cNvPr id="336" name="Google Shape;336;p33"/>
          <p:cNvGraphicFramePr/>
          <p:nvPr/>
        </p:nvGraphicFramePr>
        <p:xfrm>
          <a:off x="1624061" y="194457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{185807AB-C24E-46C5-B426-C9D96E571AF6}</a:tableStyleId>
              </a:tblPr>
              <a:tblGrid>
                <a:gridCol w="1965275"/>
                <a:gridCol w="1965275"/>
                <a:gridCol w="1965275"/>
              </a:tblGrid>
              <a:tr h="349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웹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음식점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5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주소</a:t>
                      </a:r>
                      <a:endParaRPr b="1" sz="1200" u="none" cap="none" strike="noStrike">
                        <a:solidFill>
                          <a:schemeClr val="dk1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100" u="sng">
                          <a:solidFill>
                            <a:schemeClr val="hlink"/>
                          </a:solidFill>
                          <a:hlinkClick r:id="rId3"/>
                        </a:rPr>
                        <a:t>https://search.naver.com</a:t>
                      </a:r>
                      <a:endParaRPr sz="1300" u="sng" cap="none" strike="noStrike">
                        <a:solidFill>
                          <a:schemeClr val="hlink"/>
                        </a:solidFill>
                        <a:latin typeface="Nanum Gothic"/>
                        <a:ea typeface="Nanum Gothic"/>
                        <a:cs typeface="Nanum Gothic"/>
                        <a:sym typeface="Nanum Gothic"/>
                        <a:hlinkClick r:id="rId4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서울시 강남구 ~~ 2층</a:t>
                      </a:r>
                      <a:endParaRPr sz="10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종류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/</a:t>
                      </a:r>
                      <a:endParaRPr sz="13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쌀국수 종류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요청자원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search.naver</a:t>
                      </a:r>
                      <a:endParaRPr sz="13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3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양지쌀국수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세부요청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where=news, query=무역전쟁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고수 2단계로</a:t>
                      </a:r>
                      <a:endParaRPr sz="1200" u="none" cap="none" strike="noStrike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 sz="1200" u="none" cap="none" strike="noStrike">
                          <a:solidFill>
                            <a:schemeClr val="dk1"/>
                          </a:solidFill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요청 규칙</a:t>
                      </a:r>
                      <a:endParaRPr b="1"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https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cap="none" strike="noStrike">
                          <a:latin typeface="Nanum Gothic"/>
                          <a:ea typeface="Nanum Gothic"/>
                          <a:cs typeface="Nanum Gothic"/>
                          <a:sym typeface="Nanum Gothic"/>
                        </a:rPr>
                        <a:t>음식을 주시는데</a:t>
                      </a:r>
                      <a:endParaRPr>
                        <a:latin typeface="Nanum Gothic"/>
                        <a:ea typeface="Nanum Gothic"/>
                        <a:cs typeface="Nanum Gothic"/>
                        <a:sym typeface="Nanum Gothic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37" name="Google Shape;337;p33"/>
          <p:cNvSpPr/>
          <p:nvPr/>
        </p:nvSpPr>
        <p:spPr>
          <a:xfrm>
            <a:off x="1276350" y="1203600"/>
            <a:ext cx="6610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 u="sng">
                <a:solidFill>
                  <a:schemeClr val="hlink"/>
                </a:solidFill>
                <a:hlinkClick r:id="rId5"/>
              </a:rPr>
              <a:t>https://search.naver.com/search.naver?where=news&amp;query=무역전쟁</a:t>
            </a:r>
            <a:endParaRPr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43" name="Google Shape;343;p3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44" name="Google Shape;344;p34"/>
          <p:cNvSpPr/>
          <p:nvPr/>
        </p:nvSpPr>
        <p:spPr>
          <a:xfrm>
            <a:off x="1213501" y="933229"/>
            <a:ext cx="681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3"/>
              </a:rPr>
              <a:t>https://search.naver.com/search.naver?where=news&amp;query=무역전쟁</a:t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이미지" id="345" name="Google Shape;34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68107" y="1502626"/>
            <a:ext cx="416486" cy="41648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/>
        </p:nvSpPr>
        <p:spPr>
          <a:xfrm>
            <a:off x="834194" y="1101475"/>
            <a:ext cx="884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Client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47" name="Google Shape;347;p34"/>
          <p:cNvSpPr txBox="1"/>
          <p:nvPr/>
        </p:nvSpPr>
        <p:spPr>
          <a:xfrm>
            <a:off x="7129350" y="1022575"/>
            <a:ext cx="15168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(search.naver.com)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이미지" id="348" name="Google Shape;348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05784" y="1435312"/>
            <a:ext cx="1361841" cy="729558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4"/>
          <p:cNvSpPr txBox="1"/>
          <p:nvPr/>
        </p:nvSpPr>
        <p:spPr>
          <a:xfrm>
            <a:off x="3231700" y="2769800"/>
            <a:ext cx="2600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응 알겠어 여기 내용 있어. </a:t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(200 OK)</a:t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0" name="Google Shape;350;p34"/>
          <p:cNvCxnSpPr/>
          <p:nvPr/>
        </p:nvCxnSpPr>
        <p:spPr>
          <a:xfrm>
            <a:off x="3092360" y="1533663"/>
            <a:ext cx="2788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1" name="Google Shape;351;p34"/>
          <p:cNvSpPr txBox="1"/>
          <p:nvPr/>
        </p:nvSpPr>
        <p:spPr>
          <a:xfrm>
            <a:off x="3706802" y="1253613"/>
            <a:ext cx="17304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Request(요청)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2" name="Google Shape;352;p34"/>
          <p:cNvCxnSpPr/>
          <p:nvPr/>
        </p:nvCxnSpPr>
        <p:spPr>
          <a:xfrm rot="10800000">
            <a:off x="3024909" y="2444597"/>
            <a:ext cx="27885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3" name="Google Shape;353;p34"/>
          <p:cNvSpPr txBox="1"/>
          <p:nvPr/>
        </p:nvSpPr>
        <p:spPr>
          <a:xfrm>
            <a:off x="3433774" y="2503275"/>
            <a:ext cx="22764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3. Response(응답)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4" name="Google Shape;354;p34"/>
          <p:cNvSpPr txBox="1"/>
          <p:nvPr/>
        </p:nvSpPr>
        <p:spPr>
          <a:xfrm>
            <a:off x="6860100" y="2769800"/>
            <a:ext cx="20553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search.naver</a:t>
            </a: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에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서</a:t>
            </a: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{‘where’: ‘news,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‘query’: ‘무역전쟁',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} 인 </a:t>
            </a: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자원을 찾고 메시지를 만든다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5" name="Google Shape;355;p34"/>
          <p:cNvSpPr txBox="1"/>
          <p:nvPr/>
        </p:nvSpPr>
        <p:spPr>
          <a:xfrm>
            <a:off x="6858000" y="2331400"/>
            <a:ext cx="20553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생산 및 가공</a:t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(Python or JAVA..)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6" name="Google Shape;356;p34"/>
          <p:cNvSpPr txBox="1"/>
          <p:nvPr/>
        </p:nvSpPr>
        <p:spPr>
          <a:xfrm>
            <a:off x="177800" y="2389875"/>
            <a:ext cx="21969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4. Rendering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(사람이 보기 편하게 만듬)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357" name="Google Shape;357;p34"/>
          <p:cNvCxnSpPr/>
          <p:nvPr/>
        </p:nvCxnSpPr>
        <p:spPr>
          <a:xfrm rot="10800000">
            <a:off x="2780633" y="1135049"/>
            <a:ext cx="0" cy="354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400000"/>
            <a:headEnd len="sm" w="sm" type="none"/>
            <a:tailEnd len="sm" w="sm" type="none"/>
          </a:ln>
        </p:spPr>
      </p:cxnSp>
      <p:sp>
        <p:nvSpPr>
          <p:cNvPr id="358" name="Google Shape;358;p34"/>
          <p:cNvSpPr txBox="1"/>
          <p:nvPr/>
        </p:nvSpPr>
        <p:spPr>
          <a:xfrm>
            <a:off x="3209977" y="1547550"/>
            <a:ext cx="27240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search.naver.com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아 </a:t>
            </a: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search.naver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를</a:t>
            </a:r>
            <a:r>
              <a:rPr b="1" i="0" lang="ko-KR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news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에 있는 </a:t>
            </a:r>
            <a:r>
              <a:rPr b="1" lang="ko-KR" sz="1100">
                <a:latin typeface="Nanum Gothic"/>
                <a:ea typeface="Nanum Gothic"/>
                <a:cs typeface="Nanum Gothic"/>
                <a:sym typeface="Nanum Gothic"/>
              </a:rPr>
              <a:t>무역전쟁</a:t>
            </a:r>
            <a:r>
              <a:rPr lang="ko-KR" sz="1100">
                <a:latin typeface="Nanum Gothic"/>
                <a:ea typeface="Nanum Gothic"/>
                <a:cs typeface="Nanum Gothic"/>
                <a:sym typeface="Nanum Gothic"/>
              </a:rPr>
              <a:t> query 자원을 줘</a:t>
            </a:r>
            <a:endParaRPr sz="1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59" name="Google Shape;359;p34"/>
          <p:cNvSpPr txBox="1"/>
          <p:nvPr/>
        </p:nvSpPr>
        <p:spPr>
          <a:xfrm>
            <a:off x="3851200" y="3176600"/>
            <a:ext cx="1361700" cy="17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[message]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&lt;!DOCTYPE HTML&gt;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&lt;html&gt;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&lt;head&gt;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[Blah Blah~~]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&lt;/head&gt;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&lt;body&gt;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2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[Blah Blah~~]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&lt;/body&gt;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&lt;/html&gt;</a:t>
            </a:r>
            <a:endParaRPr sz="9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" name="Google Shape;360;p34"/>
          <p:cNvCxnSpPr/>
          <p:nvPr/>
        </p:nvCxnSpPr>
        <p:spPr>
          <a:xfrm rot="10800000">
            <a:off x="6141083" y="1268774"/>
            <a:ext cx="0" cy="35421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ot"/>
            <a:miter lim="400000"/>
            <a:headEnd len="sm" w="sm" type="none"/>
            <a:tailEnd len="sm" w="sm" type="none"/>
          </a:ln>
        </p:spPr>
      </p:cxnSp>
      <p:pic>
        <p:nvPicPr>
          <p:cNvPr id="361" name="Google Shape;36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5838" y="2846625"/>
            <a:ext cx="1941014" cy="18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67" name="Google Shape;367;p3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68" name="Google Shape;368;p35"/>
          <p:cNvSpPr/>
          <p:nvPr/>
        </p:nvSpPr>
        <p:spPr>
          <a:xfrm>
            <a:off x="1042233" y="215483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클라이언트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69" name="Google Shape;369;p35"/>
          <p:cNvSpPr/>
          <p:nvPr/>
        </p:nvSpPr>
        <p:spPr>
          <a:xfrm>
            <a:off x="6960033" y="2154832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서버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0" name="Google Shape;370;p35"/>
          <p:cNvSpPr/>
          <p:nvPr/>
        </p:nvSpPr>
        <p:spPr>
          <a:xfrm>
            <a:off x="3071575" y="1747800"/>
            <a:ext cx="298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1. 요청(Request) - 메시지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1" name="Google Shape;37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59900" y="2178553"/>
            <a:ext cx="3187700" cy="1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5"/>
          <p:cNvSpPr/>
          <p:nvPr/>
        </p:nvSpPr>
        <p:spPr>
          <a:xfrm>
            <a:off x="2312150" y="1409450"/>
            <a:ext cx="448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네이버야 검색 결과 줘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3" name="Google Shape;373;p35"/>
          <p:cNvSpPr/>
          <p:nvPr/>
        </p:nvSpPr>
        <p:spPr>
          <a:xfrm>
            <a:off x="3312775" y="2615288"/>
            <a:ext cx="239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2. 응답(Re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sponse</a:t>
            </a:r>
            <a:r>
              <a:rPr b="1"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374" name="Google Shape;37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1325" y="2397150"/>
            <a:ext cx="3162300" cy="139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35"/>
          <p:cNvSpPr/>
          <p:nvPr/>
        </p:nvSpPr>
        <p:spPr>
          <a:xfrm>
            <a:off x="2371950" y="3093950"/>
            <a:ext cx="440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검색결과를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준다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우리가 배울 크롤링은?</a:t>
            </a:r>
            <a:endParaRPr/>
          </a:p>
        </p:txBody>
      </p:sp>
      <p:sp>
        <p:nvSpPr>
          <p:cNvPr id="381" name="Google Shape;381;p3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82" name="Google Shape;382;p36"/>
          <p:cNvSpPr txBox="1"/>
          <p:nvPr/>
        </p:nvSpPr>
        <p:spPr>
          <a:xfrm>
            <a:off x="1857839" y="1635646"/>
            <a:ext cx="5450400" cy="160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Request를 무수히 많이 보낸 다음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Response를 분석하여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내가 원하는 방식으로 </a:t>
            </a: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사용하는 것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스크레이핑</a:t>
            </a:r>
            <a:endParaRPr/>
          </a:p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웹 스크레이핑</a:t>
            </a:r>
            <a:endParaRPr/>
          </a:p>
        </p:txBody>
      </p:sp>
      <p:sp>
        <p:nvSpPr>
          <p:cNvPr id="70" name="Google Shape;70;p10"/>
          <p:cNvSpPr/>
          <p:nvPr/>
        </p:nvSpPr>
        <p:spPr>
          <a:xfrm>
            <a:off x="523763" y="1579482"/>
            <a:ext cx="80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스크레이핑</a:t>
            </a:r>
            <a:r>
              <a:rPr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(scraping)이란 </a:t>
            </a: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크롤링</a:t>
            </a:r>
            <a:r>
              <a:rPr b="0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(Web Crawling) 이라고도 하며, 통신을 통해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사이트에서 원하는 정보를 자동으로 수집하</a:t>
            </a: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고 정리하는 것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1" name="Google Shape;71;p10"/>
          <p:cNvSpPr txBox="1"/>
          <p:nvPr/>
        </p:nvSpPr>
        <p:spPr>
          <a:xfrm>
            <a:off x="728225" y="3404325"/>
            <a:ext cx="7687500" cy="10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latin typeface="Nanum Gothic"/>
                <a:ea typeface="Nanum Gothic"/>
                <a:cs typeface="Nanum Gothic"/>
                <a:sym typeface="Nanum Gothic"/>
              </a:rPr>
              <a:t>반복적인 작업을 자동화 할 수 있다.</a:t>
            </a:r>
            <a:endParaRPr b="1" sz="2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통신이란?</a:t>
            </a:r>
            <a:endParaRPr/>
          </a:p>
        </p:txBody>
      </p:sp>
      <p:sp>
        <p:nvSpPr>
          <p:cNvPr id="388" name="Google Shape;388;p3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89" name="Google Shape;389;p37"/>
          <p:cNvSpPr/>
          <p:nvPr/>
        </p:nvSpPr>
        <p:spPr>
          <a:xfrm>
            <a:off x="322650" y="1498100"/>
            <a:ext cx="849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u="sng">
                <a:solidFill>
                  <a:schemeClr val="hlink"/>
                </a:solidFill>
                <a:hlinkClick r:id="rId3"/>
              </a:rPr>
              <a:t>https://search.naver.com</a:t>
            </a:r>
            <a:br>
              <a:rPr lang="ko-KR" sz="2500" u="sng">
                <a:solidFill>
                  <a:schemeClr val="hlink"/>
                </a:solidFill>
                <a:hlinkClick r:id="rId4"/>
              </a:rPr>
            </a:br>
            <a:r>
              <a:rPr lang="ko-KR" sz="2500" u="sng">
                <a:solidFill>
                  <a:schemeClr val="hlink"/>
                </a:solidFill>
                <a:hlinkClick r:id="rId5"/>
              </a:rPr>
              <a:t>/search.naver</a:t>
            </a:r>
            <a:br>
              <a:rPr lang="ko-KR" sz="2500" u="sng">
                <a:solidFill>
                  <a:schemeClr val="hlink"/>
                </a:solidFill>
                <a:hlinkClick r:id="rId6"/>
              </a:rPr>
            </a:br>
            <a:r>
              <a:rPr lang="ko-KR" sz="2500" u="sng">
                <a:solidFill>
                  <a:schemeClr val="hlink"/>
                </a:solidFill>
                <a:hlinkClick r:id="rId7"/>
              </a:rPr>
              <a:t>?where=news&amp;query=무역전쟁</a:t>
            </a:r>
            <a:endParaRPr sz="2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0" name="Google Shape;390;p37"/>
          <p:cNvSpPr/>
          <p:nvPr/>
        </p:nvSpPr>
        <p:spPr>
          <a:xfrm>
            <a:off x="1266750" y="3320925"/>
            <a:ext cx="661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http 라는 통신규약으로 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search.naver.com</a:t>
            </a: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이라는 곳에 가서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/에 있는 search.naver</a:t>
            </a:r>
            <a:r>
              <a:rPr i="0" lang="ko-KR" sz="15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를 </a:t>
            </a: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news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에 있는 query가 </a:t>
            </a: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“무역전쟁"</a:t>
            </a:r>
            <a:r>
              <a:rPr lang="ko-KR" sz="1500">
                <a:latin typeface="Nanum Gothic"/>
                <a:ea typeface="Nanum Gothic"/>
                <a:cs typeface="Nanum Gothic"/>
                <a:sym typeface="Nanum Gothic"/>
              </a:rPr>
              <a:t>인 자원들을 주세요.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4862475" y="1507725"/>
            <a:ext cx="4053000" cy="12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latin typeface="Nanum Gothic"/>
                <a:ea typeface="Nanum Gothic"/>
                <a:cs typeface="Nanum Gothic"/>
                <a:sym typeface="Nanum Gothic"/>
              </a:rPr>
              <a:t>도메인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latin typeface="Nanum Gothic"/>
                <a:ea typeface="Nanum Gothic"/>
                <a:cs typeface="Nanum Gothic"/>
                <a:sym typeface="Nanum Gothic"/>
              </a:rPr>
              <a:t>경로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300">
                <a:latin typeface="Nanum Gothic"/>
                <a:ea typeface="Nanum Gothic"/>
                <a:cs typeface="Nanum Gothic"/>
                <a:sym typeface="Nanum Gothic"/>
              </a:rPr>
              <a:t>매개변수(parameters)</a:t>
            </a:r>
            <a:endParaRPr sz="2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메시지 종류</a:t>
            </a:r>
            <a:endParaRPr/>
          </a:p>
        </p:txBody>
      </p:sp>
      <p:sp>
        <p:nvSpPr>
          <p:cNvPr id="397" name="Google Shape;397;p3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398" name="Google Shape;398;p38"/>
          <p:cNvSpPr/>
          <p:nvPr/>
        </p:nvSpPr>
        <p:spPr>
          <a:xfrm>
            <a:off x="2336463" y="2048526"/>
            <a:ext cx="4471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사실 Response 메시지의 종류는 HTML만 있는게 아니에요.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8"/>
          <p:cNvSpPr txBox="1"/>
          <p:nvPr/>
        </p:nvSpPr>
        <p:spPr>
          <a:xfrm>
            <a:off x="2731378" y="2724596"/>
            <a:ext cx="3681300" cy="27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HTML/CSS/JS/Img/Json 등등 무수히 많아요. …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크롬 개발자 도구 (네트워크)</a:t>
            </a:r>
            <a:endParaRPr/>
          </a:p>
        </p:txBody>
      </p:sp>
      <p:sp>
        <p:nvSpPr>
          <p:cNvPr id="405" name="Google Shape;405;p3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pic>
        <p:nvPicPr>
          <p:cNvPr id="406" name="Google Shape;40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513" y="1065650"/>
            <a:ext cx="5196983" cy="36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통신</a:t>
            </a:r>
            <a:r>
              <a:rPr lang="ko-KR"/>
              <a:t>의 구조</a:t>
            </a:r>
            <a:endParaRPr/>
          </a:p>
        </p:txBody>
      </p:sp>
      <p:sp>
        <p:nvSpPr>
          <p:cNvPr id="412" name="Google Shape;412;p4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413" name="Google Shape;413;p40"/>
          <p:cNvSpPr txBox="1"/>
          <p:nvPr/>
        </p:nvSpPr>
        <p:spPr>
          <a:xfrm>
            <a:off x="3072000" y="1166850"/>
            <a:ext cx="30000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</a:t>
            </a:r>
            <a:endParaRPr b="1"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(요</a:t>
            </a: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청 메시지)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3072000" y="2552825"/>
            <a:ext cx="3000000" cy="8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Response</a:t>
            </a:r>
            <a:endParaRPr b="1"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(응답 메시지)</a:t>
            </a:r>
            <a:endParaRPr b="1" sz="21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723494" y="2073625"/>
            <a:ext cx="884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2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Client</a:t>
            </a:r>
            <a:endParaRPr b="1" i="0" sz="21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Nanum Gothic"/>
                <a:ea typeface="Nanum Gothic"/>
                <a:cs typeface="Nanum Gothic"/>
                <a:sym typeface="Nanum Gothic"/>
              </a:rPr>
              <a:t>(Me)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이미지" id="416" name="Google Shape;41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0475" y="1727910"/>
            <a:ext cx="1901550" cy="1018693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0"/>
          <p:cNvSpPr txBox="1"/>
          <p:nvPr/>
        </p:nvSpPr>
        <p:spPr>
          <a:xfrm>
            <a:off x="7178203" y="1311625"/>
            <a:ext cx="12861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1875" lIns="31875" spcFirstLastPara="1" rIns="31875" wrap="square" tIns="318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100">
                <a:latin typeface="Nanum Gothic"/>
                <a:ea typeface="Nanum Gothic"/>
                <a:cs typeface="Nanum Gothic"/>
                <a:sym typeface="Nanum Gothic"/>
              </a:rPr>
              <a:t>Server</a:t>
            </a:r>
            <a:endParaRPr b="1" sz="2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latin typeface="Nanum Gothic"/>
                <a:ea typeface="Nanum Gothic"/>
                <a:cs typeface="Nanum Gothic"/>
                <a:sym typeface="Nanum Gothic"/>
              </a:rPr>
              <a:t>(타겟 사이트)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418" name="Google Shape;418;p40"/>
          <p:cNvCxnSpPr/>
          <p:nvPr/>
        </p:nvCxnSpPr>
        <p:spPr>
          <a:xfrm flipH="1" rot="10800000">
            <a:off x="2018700" y="1849225"/>
            <a:ext cx="4683600" cy="4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40"/>
          <p:cNvCxnSpPr/>
          <p:nvPr/>
        </p:nvCxnSpPr>
        <p:spPr>
          <a:xfrm flipH="1">
            <a:off x="2018776" y="2573241"/>
            <a:ext cx="4683600" cy="42301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0" name="Google Shape;420;p40"/>
          <p:cNvSpPr txBox="1"/>
          <p:nvPr/>
        </p:nvSpPr>
        <p:spPr>
          <a:xfrm>
            <a:off x="1744775" y="3508500"/>
            <a:ext cx="5654400" cy="12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우리는 Client가 되어서 서버에게 HTTP Request를 보내고, Response를 받아서, 해당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메시지를 분석하고 저장할 거에요.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반복해서!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Request</a:t>
            </a:r>
            <a:r>
              <a:rPr lang="ko-KR"/>
              <a:t>의 메소드 (HTTP 메소드)</a:t>
            </a:r>
            <a:endParaRPr/>
          </a:p>
        </p:txBody>
      </p:sp>
      <p:sp>
        <p:nvSpPr>
          <p:cNvPr id="426" name="Google Shape;426;p4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427" name="Google Shape;427;p41"/>
          <p:cNvSpPr txBox="1"/>
          <p:nvPr/>
        </p:nvSpPr>
        <p:spPr>
          <a:xfrm>
            <a:off x="1782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GET</a:t>
            </a:r>
            <a:endParaRPr b="1" sz="2500"/>
          </a:p>
        </p:txBody>
      </p:sp>
      <p:sp>
        <p:nvSpPr>
          <p:cNvPr id="428" name="Google Shape;428;p41"/>
          <p:cNvSpPr txBox="1"/>
          <p:nvPr/>
        </p:nvSpPr>
        <p:spPr>
          <a:xfrm>
            <a:off x="23755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POST</a:t>
            </a:r>
            <a:endParaRPr b="1" sz="2500"/>
          </a:p>
        </p:txBody>
      </p:sp>
      <p:sp>
        <p:nvSpPr>
          <p:cNvPr id="429" name="Google Shape;429;p41"/>
          <p:cNvSpPr txBox="1"/>
          <p:nvPr/>
        </p:nvSpPr>
        <p:spPr>
          <a:xfrm>
            <a:off x="45724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PUT</a:t>
            </a:r>
            <a:endParaRPr b="1" sz="2500"/>
          </a:p>
        </p:txBody>
      </p:sp>
      <p:sp>
        <p:nvSpPr>
          <p:cNvPr id="430" name="Google Shape;430;p41"/>
          <p:cNvSpPr txBox="1"/>
          <p:nvPr/>
        </p:nvSpPr>
        <p:spPr>
          <a:xfrm>
            <a:off x="6768763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DELETE</a:t>
            </a:r>
            <a:endParaRPr b="1" sz="2500"/>
          </a:p>
        </p:txBody>
      </p:sp>
      <p:sp>
        <p:nvSpPr>
          <p:cNvPr id="431" name="Google Shape;431;p41"/>
          <p:cNvSpPr txBox="1"/>
          <p:nvPr/>
        </p:nvSpPr>
        <p:spPr>
          <a:xfrm>
            <a:off x="196338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가져오기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2" name="Google Shape;432;p41"/>
          <p:cNvSpPr txBox="1"/>
          <p:nvPr/>
        </p:nvSpPr>
        <p:spPr>
          <a:xfrm>
            <a:off x="2405088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붙이기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(등록하기)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3" name="Google Shape;433;p41"/>
          <p:cNvSpPr txBox="1"/>
          <p:nvPr/>
        </p:nvSpPr>
        <p:spPr>
          <a:xfrm>
            <a:off x="4586925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수정하기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4" name="Google Shape;434;p41"/>
          <p:cNvSpPr txBox="1"/>
          <p:nvPr/>
        </p:nvSpPr>
        <p:spPr>
          <a:xfrm>
            <a:off x="6799275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삭제하기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35" name="Google Shape;435;p41"/>
          <p:cNvSpPr txBox="1"/>
          <p:nvPr/>
        </p:nvSpPr>
        <p:spPr>
          <a:xfrm>
            <a:off x="1835125" y="2876550"/>
            <a:ext cx="54576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u="sng">
                <a:solidFill>
                  <a:schemeClr val="hlink"/>
                </a:solidFill>
                <a:hlinkClick r:id="rId3"/>
              </a:rPr>
              <a:t>https://developer.mozilla.org/ko/docs/Web/HTTP/Methods</a:t>
            </a:r>
            <a:endParaRPr sz="1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Response</a:t>
            </a:r>
            <a:r>
              <a:rPr lang="ko-KR"/>
              <a:t>의 응답코드 (HTTP 상태코드)</a:t>
            </a:r>
            <a:endParaRPr/>
          </a:p>
        </p:txBody>
      </p:sp>
      <p:sp>
        <p:nvSpPr>
          <p:cNvPr id="441" name="Google Shape;441;p4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442" name="Google Shape;442;p42"/>
          <p:cNvSpPr txBox="1"/>
          <p:nvPr/>
        </p:nvSpPr>
        <p:spPr>
          <a:xfrm>
            <a:off x="1782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2xx</a:t>
            </a:r>
            <a:endParaRPr b="1" sz="2500"/>
          </a:p>
        </p:txBody>
      </p:sp>
      <p:sp>
        <p:nvSpPr>
          <p:cNvPr id="443" name="Google Shape;443;p42"/>
          <p:cNvSpPr txBox="1"/>
          <p:nvPr/>
        </p:nvSpPr>
        <p:spPr>
          <a:xfrm>
            <a:off x="23755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3xx</a:t>
            </a:r>
            <a:endParaRPr b="1" sz="2500"/>
          </a:p>
        </p:txBody>
      </p:sp>
      <p:sp>
        <p:nvSpPr>
          <p:cNvPr id="444" name="Google Shape;444;p42"/>
          <p:cNvSpPr txBox="1"/>
          <p:nvPr/>
        </p:nvSpPr>
        <p:spPr>
          <a:xfrm>
            <a:off x="4572488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4xx</a:t>
            </a:r>
            <a:endParaRPr b="1" sz="2500"/>
          </a:p>
        </p:txBody>
      </p:sp>
      <p:sp>
        <p:nvSpPr>
          <p:cNvPr id="445" name="Google Shape;445;p42"/>
          <p:cNvSpPr txBox="1"/>
          <p:nvPr/>
        </p:nvSpPr>
        <p:spPr>
          <a:xfrm>
            <a:off x="6768763" y="1327225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5xx</a:t>
            </a:r>
            <a:endParaRPr b="1" sz="2500"/>
          </a:p>
        </p:txBody>
      </p:sp>
      <p:sp>
        <p:nvSpPr>
          <p:cNvPr id="446" name="Google Shape;446;p42"/>
          <p:cNvSpPr txBox="1"/>
          <p:nvPr/>
        </p:nvSpPr>
        <p:spPr>
          <a:xfrm>
            <a:off x="196338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성공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7" name="Google Shape;447;p42"/>
          <p:cNvSpPr txBox="1"/>
          <p:nvPr/>
        </p:nvSpPr>
        <p:spPr>
          <a:xfrm>
            <a:off x="2405088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리다이렉션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(자원이 옮겨짐)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8" name="Google Shape;448;p42"/>
          <p:cNvSpPr txBox="1"/>
          <p:nvPr/>
        </p:nvSpPr>
        <p:spPr>
          <a:xfrm>
            <a:off x="4586925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요청 오류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(우리의 잘못)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49" name="Google Shape;449;p42"/>
          <p:cNvSpPr txBox="1"/>
          <p:nvPr/>
        </p:nvSpPr>
        <p:spPr>
          <a:xfrm>
            <a:off x="6799275" y="1945175"/>
            <a:ext cx="21375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서버 오류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(서버의 잘못)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50" name="Google Shape;450;p42"/>
          <p:cNvSpPr txBox="1"/>
          <p:nvPr/>
        </p:nvSpPr>
        <p:spPr>
          <a:xfrm>
            <a:off x="1835125" y="2876550"/>
            <a:ext cx="5457600" cy="16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u="sng">
                <a:solidFill>
                  <a:schemeClr val="hlink"/>
                </a:solidFill>
                <a:hlinkClick r:id="rId3"/>
              </a:rPr>
              <a:t>https://developer.mozilla.org/ko/docs/Web/HTTP/Status</a:t>
            </a:r>
            <a:endParaRPr sz="24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요청메시</a:t>
            </a:r>
            <a:r>
              <a:rPr lang="ko-KR"/>
              <a:t>지 &amp; 응답메시지</a:t>
            </a:r>
            <a:endParaRPr/>
          </a:p>
        </p:txBody>
      </p:sp>
      <p:sp>
        <p:nvSpPr>
          <p:cNvPr id="456" name="Google Shape;456;p4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pic>
        <p:nvPicPr>
          <p:cNvPr id="457" name="Google Shape;4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3625"/>
            <a:ext cx="8839199" cy="262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데이터 포맷</a:t>
            </a:r>
            <a:br>
              <a:rPr lang="ko-KR"/>
            </a:br>
            <a:r>
              <a:rPr lang="ko-KR" sz="1400"/>
              <a:t>XML/JSON</a:t>
            </a:r>
            <a:endParaRPr/>
          </a:p>
        </p:txBody>
      </p:sp>
      <p:sp>
        <p:nvSpPr>
          <p:cNvPr id="464" name="Google Shape;464;p44"/>
          <p:cNvSpPr txBox="1"/>
          <p:nvPr/>
        </p:nvSpPr>
        <p:spPr>
          <a:xfrm>
            <a:off x="3440350" y="3261525"/>
            <a:ext cx="2248200" cy="26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a.k.a. 메시지 body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데이터 포맷 형식</a:t>
            </a:r>
            <a:endParaRPr/>
          </a:p>
        </p:txBody>
      </p:sp>
      <p:sp>
        <p:nvSpPr>
          <p:cNvPr id="470" name="Google Shape;470;p4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  <p:sp>
        <p:nvSpPr>
          <p:cNvPr id="471" name="Google Shape;471;p45"/>
          <p:cNvSpPr txBox="1"/>
          <p:nvPr/>
        </p:nvSpPr>
        <p:spPr>
          <a:xfrm>
            <a:off x="1276350" y="1282650"/>
            <a:ext cx="65532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통신에서 구조화된 문서를 전송하는 방식은 두가지가 있어요.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2" name="Google Shape;472;p45"/>
          <p:cNvSpPr txBox="1"/>
          <p:nvPr/>
        </p:nvSpPr>
        <p:spPr>
          <a:xfrm>
            <a:off x="5668949" y="2571750"/>
            <a:ext cx="214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JSON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1300149" y="2571750"/>
            <a:ext cx="21495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XML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6"/>
          <p:cNvSpPr/>
          <p:nvPr/>
        </p:nvSpPr>
        <p:spPr>
          <a:xfrm>
            <a:off x="1276341" y="1498179"/>
            <a:ext cx="2736300" cy="31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9" name="Google Shape;479;p4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데이터 포맷 형식</a:t>
            </a:r>
            <a:endParaRPr/>
          </a:p>
        </p:txBody>
      </p:sp>
      <p:sp>
        <p:nvSpPr>
          <p:cNvPr id="480" name="Google Shape;480;p4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  <p:sp>
        <p:nvSpPr>
          <p:cNvPr id="481" name="Google Shape;481;p46"/>
          <p:cNvSpPr txBox="1"/>
          <p:nvPr/>
        </p:nvSpPr>
        <p:spPr>
          <a:xfrm>
            <a:off x="1545850" y="916450"/>
            <a:ext cx="2197200" cy="5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XML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2" name="Google Shape;482;p46"/>
          <p:cNvSpPr txBox="1"/>
          <p:nvPr/>
        </p:nvSpPr>
        <p:spPr>
          <a:xfrm>
            <a:off x="1468303" y="1635683"/>
            <a:ext cx="2352300" cy="28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&lt;menus&gt;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&lt;menu id=‘1’ is_soldout=‘false’&gt;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&lt;name&gt;양지 쌀국수&lt;/name&gt;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&lt;category&gt;면류&lt;/category&gt;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&lt;price&gt;8000&lt;/price&gt;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&lt;calories&gt;800kcal&lt;/calories&gt;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&lt;/menu&gt;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&lt;menu id=‘2’ is_soldout=‘true’&gt;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&lt;name&gt;소고기 비빔밥&lt;/name&gt;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&lt;category&gt;밥류&lt;/category&gt;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&lt;price&gt;9000&lt;/price&gt;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    &lt;calories&gt;1200kcal&lt;/calories&gt;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&lt;/menu&gt;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&lt;/menus&gt;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3" name="Google Shape;483;p46"/>
          <p:cNvSpPr/>
          <p:nvPr/>
        </p:nvSpPr>
        <p:spPr>
          <a:xfrm>
            <a:off x="5369225" y="1469325"/>
            <a:ext cx="2736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어디서 많이 본 것 같죠?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4" name="Google Shape;484;p46"/>
          <p:cNvSpPr txBox="1"/>
          <p:nvPr/>
        </p:nvSpPr>
        <p:spPr>
          <a:xfrm>
            <a:off x="5102225" y="1995675"/>
            <a:ext cx="327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HTML이랑 비슷하지 않나요?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5" name="Google Shape;485;p46"/>
          <p:cNvSpPr txBox="1"/>
          <p:nvPr/>
        </p:nvSpPr>
        <p:spPr>
          <a:xfrm>
            <a:off x="5130901" y="2605700"/>
            <a:ext cx="32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HTML도 XML의 일종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6" name="Google Shape;486;p46"/>
          <p:cNvSpPr/>
          <p:nvPr/>
        </p:nvSpPr>
        <p:spPr>
          <a:xfrm>
            <a:off x="5102275" y="3465450"/>
            <a:ext cx="327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Eg</a:t>
            </a: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) http://www.saramin.co.kr/zf_user/jobs/list/job-category?page=2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</a:pPr>
            <a:r>
              <a:rPr lang="ko-KR"/>
              <a:t>크롤링 어디에 쓰여요?</a:t>
            </a:r>
            <a:endParaRPr/>
          </a:p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100"/>
              <a:buNone/>
            </a:pPr>
            <a:r>
              <a:rPr lang="ko-KR"/>
              <a:t>데이터 수집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데이터 포맷</a:t>
            </a:r>
            <a:endParaRPr/>
          </a:p>
        </p:txBody>
      </p:sp>
      <p:sp>
        <p:nvSpPr>
          <p:cNvPr id="492" name="Google Shape;492;p4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  <p:grpSp>
        <p:nvGrpSpPr>
          <p:cNvPr id="493" name="Google Shape;493;p47"/>
          <p:cNvGrpSpPr/>
          <p:nvPr/>
        </p:nvGrpSpPr>
        <p:grpSpPr>
          <a:xfrm>
            <a:off x="1276341" y="930716"/>
            <a:ext cx="2736300" cy="3744501"/>
            <a:chOff x="1134491" y="915566"/>
            <a:chExt cx="2736300" cy="3744501"/>
          </a:xfrm>
        </p:grpSpPr>
        <p:sp>
          <p:nvSpPr>
            <p:cNvPr id="494" name="Google Shape;494;p47"/>
            <p:cNvSpPr txBox="1"/>
            <p:nvPr/>
          </p:nvSpPr>
          <p:spPr>
            <a:xfrm>
              <a:off x="1959641" y="915566"/>
              <a:ext cx="10860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32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JSON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1134491" y="1512467"/>
              <a:ext cx="2736300" cy="314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496" name="Google Shape;496;p47"/>
            <p:cNvSpPr/>
            <p:nvPr/>
          </p:nvSpPr>
          <p:spPr>
            <a:xfrm>
              <a:off x="1584809" y="1516575"/>
              <a:ext cx="1835700" cy="31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{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'menus': [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{ 'id':1,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'name': '양지 쌀국수',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'category': '면류',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'price': 8000,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'calories': '800kcal',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'is_soldout': false 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},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{ 'id':2, 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‘name': '소고기 비빔밥',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'category': '밥류',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'price': 9000,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'calories': '1200 kcal',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'is_soldout': true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}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]}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  <p:sp>
        <p:nvSpPr>
          <p:cNvPr id="497" name="Google Shape;497;p47"/>
          <p:cNvSpPr/>
          <p:nvPr/>
        </p:nvSpPr>
        <p:spPr>
          <a:xfrm>
            <a:off x="5102224" y="1435700"/>
            <a:ext cx="3800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Python Dictionary와 비슷하지만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엄연히 다른 것!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Python에서는 json을 load해서 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Dictionary로 변환하는 내장 Library가 있음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데이터 포맷</a:t>
            </a:r>
            <a:endParaRPr/>
          </a:p>
        </p:txBody>
      </p:sp>
      <p:sp>
        <p:nvSpPr>
          <p:cNvPr id="503" name="Google Shape;503;p4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  <p:sp>
        <p:nvSpPr>
          <p:cNvPr id="504" name="Google Shape;504;p48"/>
          <p:cNvSpPr/>
          <p:nvPr/>
        </p:nvSpPr>
        <p:spPr>
          <a:xfrm>
            <a:off x="5025700" y="1563900"/>
            <a:ext cx="3243000" cy="10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Eg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https://crix-api-cdn.upbit.com/v1/crix/candles/days?code=CRIX.UPBIT.KRW-BTC&amp;count=200</a:t>
            </a:r>
            <a:endParaRPr/>
          </a:p>
        </p:txBody>
      </p:sp>
      <p:sp>
        <p:nvSpPr>
          <p:cNvPr id="505" name="Google Shape;505;p48"/>
          <p:cNvSpPr/>
          <p:nvPr/>
        </p:nvSpPr>
        <p:spPr>
          <a:xfrm>
            <a:off x="5131397" y="2885197"/>
            <a:ext cx="32412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Feat.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ko-KR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https://chrome.google.com/webstore</a:t>
            </a: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에서 </a:t>
            </a:r>
            <a:r>
              <a:rPr lang="ko-KR">
                <a:solidFill>
                  <a:schemeClr val="dk1"/>
                </a:solidFill>
              </a:rPr>
              <a:t> JSON VIEW 검색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06" name="Google Shape;506;p48"/>
          <p:cNvGrpSpPr/>
          <p:nvPr/>
        </p:nvGrpSpPr>
        <p:grpSpPr>
          <a:xfrm>
            <a:off x="1276341" y="930716"/>
            <a:ext cx="2736300" cy="3744501"/>
            <a:chOff x="1134491" y="915566"/>
            <a:chExt cx="2736300" cy="3744501"/>
          </a:xfrm>
        </p:grpSpPr>
        <p:sp>
          <p:nvSpPr>
            <p:cNvPr id="507" name="Google Shape;507;p48"/>
            <p:cNvSpPr txBox="1"/>
            <p:nvPr/>
          </p:nvSpPr>
          <p:spPr>
            <a:xfrm>
              <a:off x="1959641" y="915566"/>
              <a:ext cx="1086000" cy="59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32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JSON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1134491" y="1512467"/>
              <a:ext cx="2736300" cy="31476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3000">
                <a:srgbClr val="000000">
                  <a:alpha val="3490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i="0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1584809" y="1516575"/>
              <a:ext cx="1835700" cy="313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{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'menus': [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{ 'id':1,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'name': '양지 쌀국수',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'category': '면류',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'price': 8000,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'calories': '800kcal',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'is_soldout': false 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},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{ 'id':2, 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‘name': '소고기 비빔밥',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'category': '밥류',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'price': 9000,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'calories': '1200 kcal',</a:t>
              </a:r>
              <a:endParaRPr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  'is_soldout': true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  }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ko-KR" sz="1100" u="none" cap="none" strike="noStrike">
                  <a:solidFill>
                    <a:srgbClr val="000000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  ]}</a:t>
              </a:r>
              <a:endParaRPr i="0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4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크롤링과 데이터포맷</a:t>
            </a:r>
            <a:endParaRPr/>
          </a:p>
        </p:txBody>
      </p:sp>
      <p:sp>
        <p:nvSpPr>
          <p:cNvPr id="515" name="Google Shape;515;p49"/>
          <p:cNvSpPr txBox="1"/>
          <p:nvPr/>
        </p:nvSpPr>
        <p:spPr>
          <a:xfrm>
            <a:off x="1259632" y="2284115"/>
            <a:ext cx="66246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크롤링은 웹상에 돌아다니는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XML과 JSON을 적절히 읽어서 가공하는 겁니다.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부록</a:t>
            </a:r>
            <a:endParaRPr/>
          </a:p>
        </p:txBody>
      </p:sp>
      <p:sp>
        <p:nvSpPr>
          <p:cNvPr id="523" name="Google Shape;523;p5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포맷</a:t>
            </a:r>
            <a:endParaRPr/>
          </a:p>
        </p:txBody>
      </p:sp>
      <p:graphicFrame>
        <p:nvGraphicFramePr>
          <p:cNvPr id="524" name="Google Shape;524;p50"/>
          <p:cNvGraphicFramePr/>
          <p:nvPr/>
        </p:nvGraphicFramePr>
        <p:xfrm>
          <a:off x="683565" y="11315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{185807AB-C24E-46C5-B426-C9D96E571AF6}</a:tableStyleId>
              </a:tblPr>
              <a:tblGrid>
                <a:gridCol w="1008125"/>
                <a:gridCol w="3240350"/>
                <a:gridCol w="3456375"/>
              </a:tblGrid>
              <a:tr h="360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XML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JSON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96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장점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444500" lvl="0" marL="444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작성하기가 간편하다(tag구조)</a:t>
                      </a:r>
                      <a:endParaRPr sz="1200" u="none" cap="none" strike="noStrike"/>
                    </a:p>
                    <a:p>
                      <a:pPr indent="-444500" lvl="0" marL="444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XML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사람이 읽기가 쉽다</a:t>
                      </a:r>
                      <a:r>
                        <a:rPr lang="ko-KR" sz="1200" u="none" cap="none" strike="noStrike"/>
                        <a:t>. (구조 파악)</a:t>
                      </a:r>
                      <a:endParaRPr sz="1200" u="none" cap="none" strike="noStrike"/>
                    </a:p>
                    <a:p>
                      <a:pPr indent="-444500" lvl="0" marL="4445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속성을 추가할 수 있다.</a:t>
                      </a:r>
                      <a:endParaRPr sz="1200" u="none" cap="none" strike="noStrike"/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내용이 함축적으로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최소한의 정보</a:t>
                      </a:r>
                      <a:r>
                        <a:rPr lang="ko-KR" sz="1200" u="none" cap="none" strike="noStrike"/>
                        <a:t>만을 가지고있다.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XML대비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용량이 획기적으로 줄어</a:t>
                      </a:r>
                      <a:r>
                        <a:rPr lang="ko-KR" sz="1200" u="none" cap="none" strike="noStrike"/>
                        <a:t>들고 속도는 그만큼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빨라지게된다</a:t>
                      </a:r>
                      <a:r>
                        <a:rPr lang="ko-KR" sz="1200" u="none" cap="none" strike="noStrike"/>
                        <a:t>.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객체구조와 {} 배열구조의 [] 적절한 만남으로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효율적인 데이터 구성</a:t>
                      </a:r>
                      <a:r>
                        <a:rPr lang="ko-KR" sz="1200" u="none" cap="none" strike="noStrike"/>
                        <a:t>이 가능하다. 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파싱이 매우 간편</a:t>
                      </a:r>
                      <a:r>
                        <a:rPr lang="ko-KR" sz="1200" u="none" cap="none" strike="noStrike"/>
                        <a:t>하고, 때로는 일반적인 변수처럼 사용도 가능하다.즉, 사용하기 쉽다. </a:t>
                      </a:r>
                      <a:endParaRPr sz="1200" u="none" cap="none" strike="noStrike"/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73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600" u="none" cap="none" strike="noStrike">
                          <a:solidFill>
                            <a:schemeClr val="dk1"/>
                          </a:solidFill>
                        </a:rPr>
                        <a:t>단점</a:t>
                      </a:r>
                      <a:endParaRPr sz="1600" u="none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문서의 양</a:t>
                      </a:r>
                      <a:r>
                        <a:rPr lang="ko-KR" sz="1200" u="none" cap="none" strike="noStrike"/>
                        <a:t>이 필요이상으로 많다. (실 데이터가 아닌 tag글자)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배열형식이나 반복구조의 경우 불필요한 데이터</a:t>
                      </a:r>
                      <a:r>
                        <a:rPr lang="ko-KR" sz="1200" u="none" cap="none" strike="noStrike"/>
                        <a:t>가 계속 해서 나타난다.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이로인해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파싱이 힘들어지고 속도는 느려진다.</a:t>
                      </a:r>
                      <a:endParaRPr sz="12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내용이 함축적이라 내용의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의미파악은 힘들수 있다</a:t>
                      </a:r>
                      <a:r>
                        <a:rPr lang="ko-KR" sz="1200" u="none" cap="none" strike="noStrike"/>
                        <a:t>. 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아무래도 적은규격의 </a:t>
                      </a:r>
                      <a:r>
                        <a:rPr lang="ko-KR" sz="12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전송에 적합한 방식</a:t>
                      </a:r>
                      <a:r>
                        <a:rPr lang="ko-KR" sz="1200" u="none" cap="none" strike="noStrike"/>
                        <a:t>이기떄문에 XML보다는 빠르지만 대용량급의 데이터 송수신엔 부적합 모습도 있다. </a:t>
                      </a:r>
                      <a:endParaRPr/>
                    </a:p>
                    <a:p>
                      <a:pPr indent="-370415" lvl="0" marL="37041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Char char="•"/>
                      </a:pPr>
                      <a:r>
                        <a:rPr lang="ko-KR" sz="1200" u="none" cap="none" strike="noStrike"/>
                        <a:t>데이터의 속성을 추가할 수 없다</a:t>
                      </a:r>
                      <a:endParaRPr sz="1200" u="none" cap="none" strike="noStrike"/>
                    </a:p>
                  </a:txBody>
                  <a:tcPr marT="26800" marB="26800" marR="35725" marL="35725" anchor="ctr">
                    <a:lnL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1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Requests 패키지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Requests </a:t>
            </a:r>
            <a:endParaRPr/>
          </a:p>
        </p:txBody>
      </p:sp>
      <p:sp>
        <p:nvSpPr>
          <p:cNvPr id="536" name="Google Shape;536;p5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Requests 패키지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537" name="Google Shape;537;p52"/>
          <p:cNvSpPr txBox="1"/>
          <p:nvPr/>
        </p:nvSpPr>
        <p:spPr>
          <a:xfrm>
            <a:off x="177800" y="1071750"/>
            <a:ext cx="7077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requests.request(</a:t>
            </a:r>
            <a:r>
              <a:rPr b="1" lang="ko-KR" sz="205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method, url, **kwargs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requests.&lt;http_method&gt;(</a:t>
            </a:r>
            <a:r>
              <a:rPr b="1" lang="ko-KR" sz="205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url, params=None, **kwargs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38" name="Google Shape;538;p52"/>
          <p:cNvSpPr txBox="1"/>
          <p:nvPr/>
        </p:nvSpPr>
        <p:spPr>
          <a:xfrm>
            <a:off x="6768263" y="16593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GET</a:t>
            </a:r>
            <a:endParaRPr b="1" sz="2500"/>
          </a:p>
        </p:txBody>
      </p:sp>
      <p:sp>
        <p:nvSpPr>
          <p:cNvPr id="539" name="Google Shape;539;p52"/>
          <p:cNvSpPr txBox="1"/>
          <p:nvPr/>
        </p:nvSpPr>
        <p:spPr>
          <a:xfrm>
            <a:off x="6768263" y="221285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POST</a:t>
            </a:r>
            <a:endParaRPr b="1" sz="2500"/>
          </a:p>
        </p:txBody>
      </p:sp>
      <p:sp>
        <p:nvSpPr>
          <p:cNvPr id="540" name="Google Shape;540;p52"/>
          <p:cNvSpPr txBox="1"/>
          <p:nvPr/>
        </p:nvSpPr>
        <p:spPr>
          <a:xfrm>
            <a:off x="6768263" y="27543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PUT</a:t>
            </a:r>
            <a:endParaRPr b="1" sz="2500"/>
          </a:p>
        </p:txBody>
      </p:sp>
      <p:sp>
        <p:nvSpPr>
          <p:cNvPr id="541" name="Google Shape;541;p52"/>
          <p:cNvSpPr txBox="1"/>
          <p:nvPr/>
        </p:nvSpPr>
        <p:spPr>
          <a:xfrm>
            <a:off x="6768263" y="32709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DELETE</a:t>
            </a:r>
            <a:endParaRPr b="1" sz="2500"/>
          </a:p>
        </p:txBody>
      </p:sp>
      <p:sp>
        <p:nvSpPr>
          <p:cNvPr id="542" name="Google Shape;542;p52"/>
          <p:cNvSpPr/>
          <p:nvPr/>
        </p:nvSpPr>
        <p:spPr>
          <a:xfrm>
            <a:off x="186575" y="2154500"/>
            <a:ext cx="4376100" cy="246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resp = requests.get(“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https://naver.com</a:t>
            </a:r>
            <a:r>
              <a:rPr lang="ko-KR"/>
              <a:t>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resp = requests.request(“get”, “</a:t>
            </a:r>
            <a:r>
              <a:rPr lang="ko-KR" u="sng">
                <a:solidFill>
                  <a:schemeClr val="hlink"/>
                </a:solidFill>
                <a:hlinkClick r:id="rId4"/>
              </a:rPr>
              <a:t>https://naver.com</a:t>
            </a:r>
            <a:r>
              <a:rPr lang="ko-KR"/>
              <a:t>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resp = requests.post(</a:t>
            </a:r>
            <a:r>
              <a:rPr i="1"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url</a:t>
            </a:r>
            <a:r>
              <a:rPr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i="1"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data=None</a:t>
            </a:r>
            <a:r>
              <a:rPr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i="1"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json=None</a:t>
            </a:r>
            <a:r>
              <a:rPr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i="1" lang="ko-KR" sz="1300">
                <a:solidFill>
                  <a:srgbClr val="FF0000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**kwargs</a:t>
            </a:r>
            <a:r>
              <a:rPr i="1" lang="ko-KR" sz="1300">
                <a:solidFill>
                  <a:srgbClr val="3E434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)</a:t>
            </a:r>
            <a:endParaRPr i="1"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rgbClr val="3E434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&gt;&gt; resp = requests.get(“</a:t>
            </a:r>
            <a:r>
              <a:rPr lang="ko-KR" u="sng">
                <a:solidFill>
                  <a:schemeClr val="hlink"/>
                </a:solidFill>
                <a:hlinkClick r:id="rId5"/>
              </a:rPr>
              <a:t>https://search.naver.com</a:t>
            </a:r>
            <a:r>
              <a:rPr lang="ko-KR">
                <a:solidFill>
                  <a:schemeClr val="dk1"/>
                </a:solidFill>
              </a:rPr>
              <a:t>”, params={‘query’: ‘무역전쟁'})</a:t>
            </a:r>
            <a:endParaRPr b="1"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Requests </a:t>
            </a:r>
            <a:endParaRPr/>
          </a:p>
        </p:txBody>
      </p:sp>
      <p:sp>
        <p:nvSpPr>
          <p:cNvPr id="548" name="Google Shape;548;p5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Requests 패키지</a:t>
            </a:r>
            <a:endParaRPr/>
          </a:p>
        </p:txBody>
      </p:sp>
      <p:sp>
        <p:nvSpPr>
          <p:cNvPr id="549" name="Google Shape;549;p53"/>
          <p:cNvSpPr txBox="1"/>
          <p:nvPr/>
        </p:nvSpPr>
        <p:spPr>
          <a:xfrm>
            <a:off x="1842450" y="1071750"/>
            <a:ext cx="54591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ko-KR" sz="27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HTTP for Humans</a:t>
            </a:r>
            <a:endParaRPr b="1" sz="27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0" name="Google Shape;550;p53"/>
          <p:cNvSpPr txBox="1"/>
          <p:nvPr/>
        </p:nvSpPr>
        <p:spPr>
          <a:xfrm>
            <a:off x="1650300" y="1850850"/>
            <a:ext cx="5843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u="sng">
                <a:solidFill>
                  <a:schemeClr val="hlink"/>
                </a:solidFill>
                <a:hlinkClick r:id="rId3"/>
              </a:rPr>
              <a:t>https://2.python-requests.org/en/master/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u="sng">
                <a:solidFill>
                  <a:schemeClr val="hlink"/>
                </a:solidFill>
                <a:hlinkClick r:id="rId4"/>
              </a:rPr>
              <a:t>https://github.com/kennethreitz/requests</a:t>
            </a:r>
            <a:endParaRPr sz="2100"/>
          </a:p>
        </p:txBody>
      </p:sp>
      <p:pic>
        <p:nvPicPr>
          <p:cNvPr id="551" name="Google Shape;551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2225" y="3326500"/>
            <a:ext cx="6479500" cy="54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5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요청메시지 &amp; 응답메시지</a:t>
            </a:r>
            <a:endParaRPr/>
          </a:p>
        </p:txBody>
      </p:sp>
      <p:sp>
        <p:nvSpPr>
          <p:cNvPr id="557" name="Google Shape;557;p5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Requests 패키지</a:t>
            </a:r>
            <a:endParaRPr/>
          </a:p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558" name="Google Shape;55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3625"/>
            <a:ext cx="8839199" cy="2625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5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Response</a:t>
            </a:r>
            <a:endParaRPr/>
          </a:p>
        </p:txBody>
      </p:sp>
      <p:sp>
        <p:nvSpPr>
          <p:cNvPr id="564" name="Google Shape;564;p5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Requests 패키지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565" name="Google Shape;565;p55"/>
          <p:cNvSpPr txBox="1"/>
          <p:nvPr/>
        </p:nvSpPr>
        <p:spPr>
          <a:xfrm>
            <a:off x="6768263" y="16593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2xx</a:t>
            </a:r>
            <a:endParaRPr b="1" sz="2500"/>
          </a:p>
        </p:txBody>
      </p:sp>
      <p:sp>
        <p:nvSpPr>
          <p:cNvPr id="566" name="Google Shape;566;p55"/>
          <p:cNvSpPr txBox="1"/>
          <p:nvPr/>
        </p:nvSpPr>
        <p:spPr>
          <a:xfrm>
            <a:off x="6768263" y="221285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3xx</a:t>
            </a:r>
            <a:endParaRPr b="1" sz="2500"/>
          </a:p>
        </p:txBody>
      </p:sp>
      <p:sp>
        <p:nvSpPr>
          <p:cNvPr id="567" name="Google Shape;567;p55"/>
          <p:cNvSpPr txBox="1"/>
          <p:nvPr/>
        </p:nvSpPr>
        <p:spPr>
          <a:xfrm>
            <a:off x="6768263" y="27543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4xx</a:t>
            </a:r>
            <a:endParaRPr b="1" sz="2500"/>
          </a:p>
        </p:txBody>
      </p:sp>
      <p:sp>
        <p:nvSpPr>
          <p:cNvPr id="568" name="Google Shape;568;p55"/>
          <p:cNvSpPr txBox="1"/>
          <p:nvPr/>
        </p:nvSpPr>
        <p:spPr>
          <a:xfrm>
            <a:off x="6768263" y="32709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5xx</a:t>
            </a:r>
            <a:endParaRPr b="1" sz="2500"/>
          </a:p>
        </p:txBody>
      </p:sp>
      <p:sp>
        <p:nvSpPr>
          <p:cNvPr id="569" name="Google Shape;569;p55"/>
          <p:cNvSpPr txBox="1"/>
          <p:nvPr/>
        </p:nvSpPr>
        <p:spPr>
          <a:xfrm>
            <a:off x="1363250" y="1071750"/>
            <a:ext cx="25368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resp.text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resp.content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resp.encoding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resp.status_code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resp.headers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resp.url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70" name="Google Shape;570;p55"/>
          <p:cNvSpPr txBox="1"/>
          <p:nvPr/>
        </p:nvSpPr>
        <p:spPr>
          <a:xfrm>
            <a:off x="45347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resp.json()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6"/>
          <p:cNvSpPr txBox="1"/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BeautifulSoup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크롤링 사례(1)</a:t>
            </a:r>
            <a:endParaRPr/>
          </a:p>
        </p:txBody>
      </p:sp>
      <p:sp>
        <p:nvSpPr>
          <p:cNvPr id="83" name="Google Shape;83;p1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84" name="Google Shape;84;p12"/>
          <p:cNvSpPr txBox="1"/>
          <p:nvPr/>
        </p:nvSpPr>
        <p:spPr>
          <a:xfrm>
            <a:off x="500317" y="876132"/>
            <a:ext cx="4037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검색엔진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5" name="Google Shape;8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7476" y="1419622"/>
            <a:ext cx="3106546" cy="287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67932" y="1223844"/>
            <a:ext cx="2795167" cy="3251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BeautifulSoup</a:t>
            </a:r>
            <a:endParaRPr/>
          </a:p>
        </p:txBody>
      </p:sp>
      <p:sp>
        <p:nvSpPr>
          <p:cNvPr id="582" name="Google Shape;582;p5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BeautifulSoup</a:t>
            </a:r>
            <a:endParaRPr/>
          </a:p>
        </p:txBody>
      </p:sp>
      <p:sp>
        <p:nvSpPr>
          <p:cNvPr id="583" name="Google Shape;583;p57"/>
          <p:cNvSpPr txBox="1"/>
          <p:nvPr/>
        </p:nvSpPr>
        <p:spPr>
          <a:xfrm>
            <a:off x="1332313" y="2492300"/>
            <a:ext cx="647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u="sng">
                <a:solidFill>
                  <a:schemeClr val="hlink"/>
                </a:solidFill>
                <a:hlinkClick r:id="rId3"/>
              </a:rPr>
              <a:t>https://www.crummy.com/software/BeautifulSoup/bs4/doc/</a:t>
            </a:r>
            <a:endParaRPr sz="2900"/>
          </a:p>
        </p:txBody>
      </p:sp>
      <p:pic>
        <p:nvPicPr>
          <p:cNvPr id="584" name="Google Shape;58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9488" y="3309603"/>
            <a:ext cx="7105026" cy="60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7"/>
          <p:cNvSpPr txBox="1"/>
          <p:nvPr/>
        </p:nvSpPr>
        <p:spPr>
          <a:xfrm>
            <a:off x="1072625" y="1300350"/>
            <a:ext cx="6998700" cy="11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u="sng">
                <a:solidFill>
                  <a:srgbClr val="355F7C"/>
                </a:solidFill>
                <a:highlight>
                  <a:srgbClr val="FFFFFF"/>
                </a:highlight>
                <a:hlinkClick r:id="rId5"/>
              </a:rPr>
              <a:t>Beautiful Soup</a:t>
            </a: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 is a Python library for </a:t>
            </a:r>
            <a:r>
              <a:rPr b="1" lang="ko-KR" sz="1500">
                <a:solidFill>
                  <a:schemeClr val="dk1"/>
                </a:solidFill>
                <a:highlight>
                  <a:srgbClr val="FFFFFF"/>
                </a:highlight>
              </a:rPr>
              <a:t>pulling data out of HTML and XML files.</a:t>
            </a: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 It works with your </a:t>
            </a:r>
            <a:r>
              <a:rPr b="1" lang="ko-KR" sz="1500">
                <a:solidFill>
                  <a:schemeClr val="dk1"/>
                </a:solidFill>
                <a:highlight>
                  <a:srgbClr val="FFFFFF"/>
                </a:highlight>
              </a:rPr>
              <a:t>favorite parser</a:t>
            </a: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b="1" lang="ko-KR" sz="1500">
                <a:solidFill>
                  <a:schemeClr val="dk1"/>
                </a:solidFill>
                <a:highlight>
                  <a:srgbClr val="FFFFFF"/>
                </a:highlight>
              </a:rPr>
              <a:t>to provide idiomatic ways of navigating, searching, and modifying the parse tree.</a:t>
            </a:r>
            <a:r>
              <a:rPr lang="ko-KR" sz="1500">
                <a:solidFill>
                  <a:schemeClr val="dk1"/>
                </a:solidFill>
                <a:highlight>
                  <a:srgbClr val="FFFFFF"/>
                </a:highlight>
              </a:rPr>
              <a:t> It commonly saves programmers hours or days of work.</a:t>
            </a:r>
            <a:endParaRPr sz="17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BeautifulSoup 객</a:t>
            </a:r>
            <a:r>
              <a:rPr lang="ko-KR"/>
              <a:t>체 생성</a:t>
            </a:r>
            <a:endParaRPr/>
          </a:p>
        </p:txBody>
      </p:sp>
      <p:sp>
        <p:nvSpPr>
          <p:cNvPr id="591" name="Google Shape;591;p5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592" name="Google Shape;592;p58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 = BeautifulSoup(</a:t>
            </a:r>
            <a:r>
              <a:rPr b="1" lang="ko-KR" sz="205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markup=‘’, features=None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93" name="Google Shape;593;p58"/>
          <p:cNvSpPr txBox="1"/>
          <p:nvPr/>
        </p:nvSpPr>
        <p:spPr>
          <a:xfrm>
            <a:off x="6768263" y="190275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‘html.parser’</a:t>
            </a:r>
            <a:endParaRPr b="1" sz="2500"/>
          </a:p>
        </p:txBody>
      </p:sp>
      <p:sp>
        <p:nvSpPr>
          <p:cNvPr id="594" name="Google Shape;594;p58"/>
          <p:cNvSpPr txBox="1"/>
          <p:nvPr/>
        </p:nvSpPr>
        <p:spPr>
          <a:xfrm>
            <a:off x="6768263" y="3054800"/>
            <a:ext cx="2196900" cy="6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‘lxml’</a:t>
            </a:r>
            <a:endParaRPr b="1" sz="2500"/>
          </a:p>
        </p:txBody>
      </p:sp>
      <p:sp>
        <p:nvSpPr>
          <p:cNvPr id="595" name="Google Shape;595;p58"/>
          <p:cNvSpPr/>
          <p:nvPr/>
        </p:nvSpPr>
        <p:spPr>
          <a:xfrm>
            <a:off x="186575" y="2154500"/>
            <a:ext cx="5041800" cy="246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resp = requests.get(“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https://naver.com</a:t>
            </a:r>
            <a:r>
              <a:rPr lang="ko-KR"/>
              <a:t>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&gt;&gt; soup = BeautifulSoup(resp.content, ‘lxml’)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</a:rPr>
              <a:t>&gt;&gt; # soup = BeautifulSoup(resp.content, ‘html.parser’)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print(soup.prettify())</a:t>
            </a:r>
            <a:endParaRPr b="1"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BS</a:t>
            </a:r>
            <a:r>
              <a:rPr lang="ko-KR"/>
              <a:t>의 </a:t>
            </a:r>
            <a:r>
              <a:rPr lang="ko-KR"/>
              <a:t>메소</a:t>
            </a:r>
            <a:r>
              <a:rPr lang="ko-KR"/>
              <a:t>드, 속성</a:t>
            </a:r>
            <a:endParaRPr/>
          </a:p>
        </p:txBody>
      </p:sp>
      <p:sp>
        <p:nvSpPr>
          <p:cNvPr id="601" name="Google Shape;601;p5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02" name="Google Shape;602;p59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soup.prettify() - </a:t>
            </a:r>
            <a:r>
              <a:rPr b="1" lang="ko-KR" sz="13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예</a:t>
            </a:r>
            <a:r>
              <a:rPr b="1" lang="ko-KR" sz="13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쁘</a:t>
            </a:r>
            <a:r>
              <a:rPr b="1" lang="ko-KR" sz="13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게 보이기</a:t>
            </a:r>
            <a:endParaRPr b="1" sz="1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03" name="Google Shape;603;p59"/>
          <p:cNvSpPr/>
          <p:nvPr/>
        </p:nvSpPr>
        <p:spPr>
          <a:xfrm>
            <a:off x="186575" y="2154500"/>
            <a:ext cx="4376100" cy="246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resp = requests.get(“</a:t>
            </a:r>
            <a:r>
              <a:rPr lang="ko-KR" u="sng">
                <a:solidFill>
                  <a:schemeClr val="hlink"/>
                </a:solidFill>
                <a:hlinkClick r:id="rId3"/>
              </a:rPr>
              <a:t>https://naver.com</a:t>
            </a:r>
            <a:r>
              <a:rPr lang="ko-KR"/>
              <a:t>”)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soup = BeautifulSoup(resp.content, ‘html.parser’)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print(soup.prettify())</a:t>
            </a:r>
            <a:endParaRPr b="1"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soup.&lt;tag_name&gt;</a:t>
            </a:r>
            <a:endParaRPr/>
          </a:p>
        </p:txBody>
      </p:sp>
      <p:sp>
        <p:nvSpPr>
          <p:cNvPr id="609" name="Google Shape;609;p6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10" name="Google Shape;610;p60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soup.&lt;tag_name&gt; - 태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그 이름으로 접근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1" name="Google Shape;611;p60"/>
          <p:cNvSpPr txBox="1"/>
          <p:nvPr/>
        </p:nvSpPr>
        <p:spPr>
          <a:xfrm>
            <a:off x="177800" y="18508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soup.&lt;tag_name&gt;.attrs - 태그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의 속성 접근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&lt;tag&gt;.get(‘&lt;attrs 이름&gt;’) -  태그의 속성 가져오기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find_all(), find()</a:t>
            </a:r>
            <a:endParaRPr/>
          </a:p>
        </p:txBody>
      </p:sp>
      <p:sp>
        <p:nvSpPr>
          <p:cNvPr id="617" name="Google Shape;617;p6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18" name="Google Shape;618;p61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soup.find(‘&lt;태그이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름&gt;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’, ‘속성’) - 태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그 찾기 (가장 빠른 한 개)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9" name="Google Shape;619;p61"/>
          <p:cNvSpPr txBox="1"/>
          <p:nvPr/>
        </p:nvSpPr>
        <p:spPr>
          <a:xfrm>
            <a:off x="177800" y="18508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soup.find_all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(‘&lt;태그이름&gt;’, ‘속성’) - 태그 찾기 (전체 - list) 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그 외 - </a:t>
            </a:r>
            <a:r>
              <a:rPr lang="ko-KR"/>
              <a:t>descendants, parent(s), sibling(s)</a:t>
            </a:r>
            <a:endParaRPr/>
          </a:p>
        </p:txBody>
      </p:sp>
      <p:sp>
        <p:nvSpPr>
          <p:cNvPr id="625" name="Google Shape;625;p6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26" name="Google Shape;626;p62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soup.descendants - 자손들 (generator)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27" name="Google Shape;627;p62"/>
          <p:cNvSpPr txBox="1"/>
          <p:nvPr/>
        </p:nvSpPr>
        <p:spPr>
          <a:xfrm>
            <a:off x="177800" y="1490275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soup.parent - 부모 태그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soup.parents - 조상 태그(재귀적으로 호출)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6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그 외 - Sibling(s)</a:t>
            </a:r>
            <a:endParaRPr/>
          </a:p>
        </p:txBody>
      </p:sp>
      <p:sp>
        <p:nvSpPr>
          <p:cNvPr id="633" name="Google Shape;633;p6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34" name="Google Shape;634;p63"/>
          <p:cNvSpPr txBox="1"/>
          <p:nvPr/>
        </p:nvSpPr>
        <p:spPr>
          <a:xfrm>
            <a:off x="926675" y="1012325"/>
            <a:ext cx="7290600" cy="329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33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Nanum Gothic"/>
              <a:buAutoNum type="arabicPeriod"/>
            </a:pPr>
            <a:r>
              <a:rPr b="1" lang="ko-KR" sz="16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다음 형제 찾기</a:t>
            </a:r>
            <a:endParaRPr b="1" sz="16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lphaLcPeriod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find_next_siblings()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lphaLcPeriod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find_next_sibling()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33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50"/>
              <a:buFont typeface="Nanum Gothic"/>
              <a:buAutoNum type="arabicPeriod"/>
            </a:pPr>
            <a:r>
              <a:rPr b="1" lang="ko-KR" sz="165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이전 형제 찾기</a:t>
            </a:r>
            <a:endParaRPr b="1" sz="165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lphaLcPeriod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find_previoius_siblings()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anum Gothic"/>
              <a:buAutoNum type="alphaLcPeriod"/>
            </a:pPr>
            <a:r>
              <a:rPr b="1" lang="ko-KR" sz="1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find_previous_sibling()</a:t>
            </a:r>
            <a:endParaRPr b="1" sz="18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CSS SELECTOR(선택자)</a:t>
            </a:r>
            <a:endParaRPr/>
          </a:p>
        </p:txBody>
      </p:sp>
      <p:sp>
        <p:nvSpPr>
          <p:cNvPr id="640" name="Google Shape;640;p6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41" name="Google Shape;641;p64"/>
          <p:cNvSpPr txBox="1"/>
          <p:nvPr/>
        </p:nvSpPr>
        <p:spPr>
          <a:xfrm>
            <a:off x="177800" y="117810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2" name="Google Shape;642;p64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soup.select(“&lt;css selector&gt;”)</a:t>
            </a:r>
            <a:endParaRPr b="1" sz="1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3" name="Google Shape;643;p64"/>
          <p:cNvSpPr txBox="1"/>
          <p:nvPr/>
        </p:nvSpPr>
        <p:spPr>
          <a:xfrm>
            <a:off x="177800" y="2945250"/>
            <a:ext cx="41784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CSS SELECTOR의 대표적인 두개!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Tag: HTML TAG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class와 id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속성값들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계층관계 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44" name="Google Shape;64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1593300"/>
            <a:ext cx="69246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5" name="Google Shape;645;p64"/>
          <p:cNvSpPr/>
          <p:nvPr/>
        </p:nvSpPr>
        <p:spPr>
          <a:xfrm>
            <a:off x="318275" y="1599950"/>
            <a:ext cx="2056500" cy="1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64"/>
          <p:cNvSpPr/>
          <p:nvPr/>
        </p:nvSpPr>
        <p:spPr>
          <a:xfrm>
            <a:off x="318275" y="1907500"/>
            <a:ext cx="2767800" cy="1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64"/>
          <p:cNvSpPr txBox="1"/>
          <p:nvPr/>
        </p:nvSpPr>
        <p:spPr>
          <a:xfrm>
            <a:off x="4539125" y="3349825"/>
            <a:ext cx="3924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class는 </a:t>
            </a: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(온점)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id는 </a:t>
            </a: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#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계층관계는 </a:t>
            </a:r>
            <a:r>
              <a:rPr b="1"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공백 or ‘&gt;’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48" name="Google Shape;648;p64"/>
          <p:cNvSpPr/>
          <p:nvPr/>
        </p:nvSpPr>
        <p:spPr>
          <a:xfrm>
            <a:off x="2869500" y="3710200"/>
            <a:ext cx="1291200" cy="6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CSS SELECTOR(선택자)</a:t>
            </a:r>
            <a:endParaRPr/>
          </a:p>
        </p:txBody>
      </p:sp>
      <p:sp>
        <p:nvSpPr>
          <p:cNvPr id="654" name="Google Shape;654;p6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55" name="Google Shape;655;p65"/>
          <p:cNvSpPr txBox="1"/>
          <p:nvPr/>
        </p:nvSpPr>
        <p:spPr>
          <a:xfrm>
            <a:off x="177800" y="117810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6" name="Google Shape;656;p65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soup.select(“&lt;css selector&gt;”)</a:t>
            </a:r>
            <a:endParaRPr b="1" sz="1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57" name="Google Shape;657;p65"/>
          <p:cNvSpPr txBox="1"/>
          <p:nvPr/>
        </p:nvSpPr>
        <p:spPr>
          <a:xfrm>
            <a:off x="177800" y="2945250"/>
            <a:ext cx="41784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CSS SELECTOR의 대표적인 두개!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Tag: HTML TAG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class와 id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속성값들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계층관계 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58" name="Google Shape;65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1593300"/>
            <a:ext cx="69246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59" name="Google Shape;659;p65"/>
          <p:cNvSpPr/>
          <p:nvPr/>
        </p:nvSpPr>
        <p:spPr>
          <a:xfrm>
            <a:off x="318275" y="1599950"/>
            <a:ext cx="2056500" cy="1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65"/>
          <p:cNvSpPr/>
          <p:nvPr/>
        </p:nvSpPr>
        <p:spPr>
          <a:xfrm>
            <a:off x="318275" y="1907500"/>
            <a:ext cx="2767800" cy="1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65"/>
          <p:cNvSpPr txBox="1"/>
          <p:nvPr/>
        </p:nvSpPr>
        <p:spPr>
          <a:xfrm>
            <a:off x="3414975" y="1460125"/>
            <a:ext cx="5451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soup. select(‘div.wrap’)  # or soup.select(.wrap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2" name="Google Shape;662;p65"/>
          <p:cNvSpPr txBox="1"/>
          <p:nvPr/>
        </p:nvSpPr>
        <p:spPr>
          <a:xfrm>
            <a:off x="4539125" y="3349825"/>
            <a:ext cx="3924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class는 </a:t>
            </a: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(온점)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id는 </a:t>
            </a: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#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계층관계는 </a:t>
            </a:r>
            <a:r>
              <a:rPr b="1"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공백 or ‘&gt;’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63" name="Google Shape;663;p65"/>
          <p:cNvSpPr/>
          <p:nvPr/>
        </p:nvSpPr>
        <p:spPr>
          <a:xfrm>
            <a:off x="2869500" y="3710200"/>
            <a:ext cx="1291200" cy="6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6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CSS SELECTOR(선택자)</a:t>
            </a:r>
            <a:endParaRPr/>
          </a:p>
        </p:txBody>
      </p:sp>
      <p:sp>
        <p:nvSpPr>
          <p:cNvPr id="669" name="Google Shape;669;p6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70" name="Google Shape;670;p66"/>
          <p:cNvSpPr txBox="1"/>
          <p:nvPr/>
        </p:nvSpPr>
        <p:spPr>
          <a:xfrm>
            <a:off x="177800" y="117810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b="1" sz="2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1" name="Google Shape;671;p66"/>
          <p:cNvSpPr txBox="1"/>
          <p:nvPr/>
        </p:nvSpPr>
        <p:spPr>
          <a:xfrm>
            <a:off x="177800" y="979850"/>
            <a:ext cx="84018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soup.select(“&lt;css selector&gt;”) // soup.select_one(“&lt;css selector&gt;”)</a:t>
            </a:r>
            <a:endParaRPr b="1" sz="13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2" name="Google Shape;672;p66"/>
          <p:cNvSpPr txBox="1"/>
          <p:nvPr/>
        </p:nvSpPr>
        <p:spPr>
          <a:xfrm>
            <a:off x="177800" y="2945250"/>
            <a:ext cx="4178400" cy="14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CSS SELECTOR의 대표적인 두개!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Tag: HTML TAG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rabi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class와 id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속성값들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Font typeface="Nanum Gothic"/>
              <a:buAutoNum type="alphaLcPeriod"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계층관계 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73" name="Google Shape;67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00" y="1593300"/>
            <a:ext cx="6924675" cy="1200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6"/>
          <p:cNvSpPr/>
          <p:nvPr/>
        </p:nvSpPr>
        <p:spPr>
          <a:xfrm>
            <a:off x="318275" y="1599950"/>
            <a:ext cx="2056500" cy="159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66"/>
          <p:cNvSpPr/>
          <p:nvPr/>
        </p:nvSpPr>
        <p:spPr>
          <a:xfrm>
            <a:off x="318275" y="1907500"/>
            <a:ext cx="2767800" cy="1590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66"/>
          <p:cNvSpPr txBox="1"/>
          <p:nvPr/>
        </p:nvSpPr>
        <p:spPr>
          <a:xfrm>
            <a:off x="4539125" y="3349825"/>
            <a:ext cx="39240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class는 </a:t>
            </a:r>
            <a:r>
              <a:rPr b="1" lang="ko-KR" sz="3000">
                <a:latin typeface="Nanum Gothic"/>
                <a:ea typeface="Nanum Gothic"/>
                <a:cs typeface="Nanum Gothic"/>
                <a:sym typeface="Nanum Gothic"/>
              </a:rPr>
              <a:t>.</a:t>
            </a: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(온점)</a:t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latin typeface="Nanum Gothic"/>
                <a:ea typeface="Nanum Gothic"/>
                <a:cs typeface="Nanum Gothic"/>
                <a:sym typeface="Nanum Gothic"/>
              </a:rPr>
              <a:t>id는 </a:t>
            </a:r>
            <a:r>
              <a:rPr b="1" lang="ko-KR" sz="2400">
                <a:latin typeface="Nanum Gothic"/>
                <a:ea typeface="Nanum Gothic"/>
                <a:cs typeface="Nanum Gothic"/>
                <a:sym typeface="Nanum Gothic"/>
              </a:rPr>
              <a:t>#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계층관계는 </a:t>
            </a:r>
            <a:r>
              <a:rPr b="1" lang="ko-KR" sz="24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공백 or ‘&gt;’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7" name="Google Shape;677;p66"/>
          <p:cNvSpPr txBox="1"/>
          <p:nvPr/>
        </p:nvSpPr>
        <p:spPr>
          <a:xfrm>
            <a:off x="3414975" y="1460125"/>
            <a:ext cx="5451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soup. select(‘div.wrap’)  # or soup.select(.wrap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8" name="Google Shape;678;p66"/>
          <p:cNvSpPr txBox="1"/>
          <p:nvPr/>
        </p:nvSpPr>
        <p:spPr>
          <a:xfrm>
            <a:off x="3414975" y="1803550"/>
            <a:ext cx="5451000" cy="9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soup. select(‘div.wrap&gt;div.header)  </a:t>
            </a:r>
            <a:endParaRPr b="1" sz="1600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00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# or soup.select(‘div.wrap div.header)</a:t>
            </a:r>
            <a:endParaRPr b="1" sz="1600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79" name="Google Shape;679;p66"/>
          <p:cNvSpPr/>
          <p:nvPr/>
        </p:nvSpPr>
        <p:spPr>
          <a:xfrm>
            <a:off x="2869500" y="3710200"/>
            <a:ext cx="1291200" cy="6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크롤링 사례(2)</a:t>
            </a:r>
            <a:endParaRPr/>
          </a:p>
        </p:txBody>
      </p:sp>
      <p:sp>
        <p:nvSpPr>
          <p:cNvPr id="92" name="Google Shape;92;p1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93" name="Google Shape;93;p13"/>
          <p:cNvSpPr txBox="1"/>
          <p:nvPr/>
        </p:nvSpPr>
        <p:spPr>
          <a:xfrm>
            <a:off x="500317" y="876132"/>
            <a:ext cx="4037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메타사이트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94" name="Google Shape;9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347614"/>
            <a:ext cx="3844644" cy="295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3140" y="1322303"/>
            <a:ext cx="3996555" cy="29753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</a:t>
            </a:r>
            <a:r>
              <a:rPr lang="ko-KR"/>
              <a:t>습1</a:t>
            </a:r>
            <a:endParaRPr/>
          </a:p>
        </p:txBody>
      </p:sp>
      <p:sp>
        <p:nvSpPr>
          <p:cNvPr id="685" name="Google Shape;685;p6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86" name="Google Shape;686;p67"/>
          <p:cNvSpPr txBox="1"/>
          <p:nvPr/>
        </p:nvSpPr>
        <p:spPr>
          <a:xfrm>
            <a:off x="456150" y="1122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무역전쟁 키워드로 네이버 뉴스 리스트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687" name="Google Shape;68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725" y="1534375"/>
            <a:ext cx="3296500" cy="3563251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67"/>
          <p:cNvSpPr/>
          <p:nvPr/>
        </p:nvSpPr>
        <p:spPr>
          <a:xfrm>
            <a:off x="2761300" y="2745325"/>
            <a:ext cx="3417900" cy="232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6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실습1</a:t>
            </a:r>
            <a:endParaRPr/>
          </a:p>
        </p:txBody>
      </p:sp>
      <p:sp>
        <p:nvSpPr>
          <p:cNvPr id="694" name="Google Shape;694;p6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695" name="Google Shape;695;p68"/>
          <p:cNvSpPr txBox="1"/>
          <p:nvPr/>
        </p:nvSpPr>
        <p:spPr>
          <a:xfrm>
            <a:off x="456150" y="1122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무역전쟁 키워드로 네이버 뉴스 리스트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[순서]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네이버 뉴스탭의 URL을 분석한다.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해당 URL에 Request를 보낸다.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Response를 분석한다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BeautifulSoup를 만든다.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문서 구조를 분석한다.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Nanum Gothic"/>
              <a:buAutoNum type="arabicPeriod"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해당하는 문서에 원하는 값들을 뽑아서 저장한다.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</a:t>
            </a:r>
            <a:r>
              <a:rPr lang="ko-KR"/>
              <a:t>제 2</a:t>
            </a:r>
            <a:endParaRPr/>
          </a:p>
        </p:txBody>
      </p:sp>
      <p:sp>
        <p:nvSpPr>
          <p:cNvPr id="701" name="Google Shape;701;p69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02" name="Google Shape;702;p69"/>
          <p:cNvSpPr txBox="1"/>
          <p:nvPr/>
        </p:nvSpPr>
        <p:spPr>
          <a:xfrm>
            <a:off x="456150" y="1122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 네이버 연관검색어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latin typeface="Nanum Gothic"/>
                <a:ea typeface="Nanum Gothic"/>
                <a:cs typeface="Nanum Gothic"/>
                <a:sym typeface="Nanum Gothic"/>
              </a:rPr>
              <a:t>[순서]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03" name="Google Shape;70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0663" y="1757000"/>
            <a:ext cx="6162675" cy="211455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9"/>
          <p:cNvSpPr/>
          <p:nvPr/>
        </p:nvSpPr>
        <p:spPr>
          <a:xfrm>
            <a:off x="1527275" y="3296775"/>
            <a:ext cx="5886000" cy="583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7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연습문제 3</a:t>
            </a:r>
            <a:endParaRPr/>
          </a:p>
        </p:txBody>
      </p:sp>
      <p:sp>
        <p:nvSpPr>
          <p:cNvPr id="710" name="Google Shape;710;p70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11" name="Google Shape;711;p70"/>
          <p:cNvSpPr txBox="1"/>
          <p:nvPr/>
        </p:nvSpPr>
        <p:spPr>
          <a:xfrm>
            <a:off x="456150" y="1122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네이버 핫 뉴스토픽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12" name="Google Shape;71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972" y="1623350"/>
            <a:ext cx="4404700" cy="35201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70"/>
          <p:cNvSpPr/>
          <p:nvPr/>
        </p:nvSpPr>
        <p:spPr>
          <a:xfrm>
            <a:off x="4973675" y="2275550"/>
            <a:ext cx="1485000" cy="153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7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연습문제 3.5</a:t>
            </a:r>
            <a:endParaRPr/>
          </a:p>
        </p:txBody>
      </p:sp>
      <p:sp>
        <p:nvSpPr>
          <p:cNvPr id="719" name="Google Shape;719;p71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20" name="Google Shape;720;p71"/>
          <p:cNvSpPr txBox="1"/>
          <p:nvPr/>
        </p:nvSpPr>
        <p:spPr>
          <a:xfrm>
            <a:off x="625038" y="961075"/>
            <a:ext cx="76905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블로그 데이터 페이지 5페이지까지 가져오기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21" name="Google Shape;72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88" y="1524500"/>
            <a:ext cx="3417774" cy="35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71"/>
          <p:cNvSpPr/>
          <p:nvPr/>
        </p:nvSpPr>
        <p:spPr>
          <a:xfrm>
            <a:off x="177800" y="2745325"/>
            <a:ext cx="3417900" cy="232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3" name="Google Shape;723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547" y="1494712"/>
            <a:ext cx="4380750" cy="36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71"/>
          <p:cNvSpPr/>
          <p:nvPr/>
        </p:nvSpPr>
        <p:spPr>
          <a:xfrm>
            <a:off x="3813375" y="3349625"/>
            <a:ext cx="634500" cy="6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71"/>
          <p:cNvSpPr/>
          <p:nvPr/>
        </p:nvSpPr>
        <p:spPr>
          <a:xfrm>
            <a:off x="4960725" y="2671075"/>
            <a:ext cx="3852300" cy="2398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연습문제 4</a:t>
            </a:r>
            <a:endParaRPr/>
          </a:p>
        </p:txBody>
      </p:sp>
      <p:sp>
        <p:nvSpPr>
          <p:cNvPr id="731" name="Google Shape;731;p72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32" name="Google Shape;732;p72"/>
          <p:cNvSpPr txBox="1"/>
          <p:nvPr/>
        </p:nvSpPr>
        <p:spPr>
          <a:xfrm>
            <a:off x="625038" y="961075"/>
            <a:ext cx="76905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 네이버 뉴스 상세페이지 조회하기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33" name="Google Shape;73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88" y="1524500"/>
            <a:ext cx="3417774" cy="35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72"/>
          <p:cNvSpPr/>
          <p:nvPr/>
        </p:nvSpPr>
        <p:spPr>
          <a:xfrm>
            <a:off x="177800" y="2745325"/>
            <a:ext cx="3417900" cy="232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5" name="Google Shape;735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547" y="1494712"/>
            <a:ext cx="4380750" cy="36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72"/>
          <p:cNvSpPr/>
          <p:nvPr/>
        </p:nvSpPr>
        <p:spPr>
          <a:xfrm>
            <a:off x="3813375" y="3349625"/>
            <a:ext cx="634500" cy="6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72"/>
          <p:cNvSpPr/>
          <p:nvPr/>
        </p:nvSpPr>
        <p:spPr>
          <a:xfrm>
            <a:off x="4960725" y="2671075"/>
            <a:ext cx="3852300" cy="2398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7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연습문제 4</a:t>
            </a:r>
            <a:endParaRPr/>
          </a:p>
        </p:txBody>
      </p:sp>
      <p:sp>
        <p:nvSpPr>
          <p:cNvPr id="743" name="Google Shape;743;p73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44" name="Google Shape;744;p73"/>
          <p:cNvSpPr txBox="1"/>
          <p:nvPr/>
        </p:nvSpPr>
        <p:spPr>
          <a:xfrm>
            <a:off x="625038" y="961075"/>
            <a:ext cx="7690500" cy="354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 네이버 블로그의 상세페이지 조회하기</a:t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45" name="Google Shape;74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888" y="1524500"/>
            <a:ext cx="3417774" cy="3544751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73"/>
          <p:cNvSpPr/>
          <p:nvPr/>
        </p:nvSpPr>
        <p:spPr>
          <a:xfrm>
            <a:off x="177800" y="2745325"/>
            <a:ext cx="3417900" cy="23238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7" name="Google Shape;747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547" y="1494712"/>
            <a:ext cx="4380750" cy="360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3"/>
          <p:cNvSpPr/>
          <p:nvPr/>
        </p:nvSpPr>
        <p:spPr>
          <a:xfrm>
            <a:off x="3813375" y="3349625"/>
            <a:ext cx="634500" cy="645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4960725" y="2671075"/>
            <a:ext cx="3852300" cy="23982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7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</a:t>
            </a:r>
            <a:r>
              <a:rPr lang="ko-KR"/>
              <a:t>습 1</a:t>
            </a:r>
            <a:endParaRPr/>
          </a:p>
        </p:txBody>
      </p:sp>
      <p:sp>
        <p:nvSpPr>
          <p:cNvPr id="755" name="Google Shape;755;p7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56" name="Google Shape;756;p74"/>
          <p:cNvSpPr txBox="1"/>
          <p:nvPr/>
        </p:nvSpPr>
        <p:spPr>
          <a:xfrm>
            <a:off x="456150" y="9314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네이버 주가 데이터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u="sng">
                <a:solidFill>
                  <a:schemeClr val="hlink"/>
                </a:solidFill>
                <a:hlinkClick r:id="rId3"/>
              </a:rPr>
              <a:t>https://finance.naver.com/item/sise.nhn?code=005930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요것 크롤링 해볼까요?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57" name="Google Shape;75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2" y="1752225"/>
            <a:ext cx="3939250" cy="3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050" y="2077428"/>
            <a:ext cx="4965200" cy="26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7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 1</a:t>
            </a:r>
            <a:endParaRPr/>
          </a:p>
        </p:txBody>
      </p:sp>
      <p:sp>
        <p:nvSpPr>
          <p:cNvPr id="764" name="Google Shape;764;p7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65" name="Google Shape;765;p75"/>
          <p:cNvSpPr txBox="1"/>
          <p:nvPr/>
        </p:nvSpPr>
        <p:spPr>
          <a:xfrm>
            <a:off x="456150" y="1122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네이버 주가 데이터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u="sng">
                <a:solidFill>
                  <a:schemeClr val="hlink"/>
                </a:solidFill>
                <a:hlinkClick r:id="rId3"/>
              </a:rPr>
              <a:t>https://finance.naver.com/item/sise.nhn?code=005930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66" name="Google Shape;766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802" y="1752225"/>
            <a:ext cx="3939250" cy="323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7050" y="2077428"/>
            <a:ext cx="4965200" cy="26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75"/>
          <p:cNvSpPr/>
          <p:nvPr/>
        </p:nvSpPr>
        <p:spPr>
          <a:xfrm>
            <a:off x="4117050" y="2169225"/>
            <a:ext cx="4965300" cy="25170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5"/>
          <p:cNvSpPr txBox="1"/>
          <p:nvPr/>
        </p:nvSpPr>
        <p:spPr>
          <a:xfrm>
            <a:off x="7534775" y="1786700"/>
            <a:ext cx="15474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9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iframe</a:t>
            </a:r>
            <a:endParaRPr b="1" sz="19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 1</a:t>
            </a:r>
            <a:endParaRPr/>
          </a:p>
        </p:txBody>
      </p:sp>
      <p:sp>
        <p:nvSpPr>
          <p:cNvPr id="775" name="Google Shape;775;p7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76" name="Google Shape;776;p76"/>
          <p:cNvSpPr txBox="1"/>
          <p:nvPr/>
        </p:nvSpPr>
        <p:spPr>
          <a:xfrm>
            <a:off x="456150" y="1122725"/>
            <a:ext cx="7690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Iframe에 대한 이해.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7" name="Google Shape;777;p76"/>
          <p:cNvSpPr txBox="1"/>
          <p:nvPr/>
        </p:nvSpPr>
        <p:spPr>
          <a:xfrm>
            <a:off x="456150" y="1560525"/>
            <a:ext cx="7690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브라우저는 Frame단위로 이루어져 있음!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하나의 request는 일반적으로 하나의 Frame을 만듬.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브라우저는 HTML을 읽어서 적절히 요청을 여러번 보냄!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그럼 우리가 해야 할 것은? 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78" name="Google Shape;778;p76"/>
          <p:cNvSpPr/>
          <p:nvPr/>
        </p:nvSpPr>
        <p:spPr>
          <a:xfrm>
            <a:off x="3796775" y="3487675"/>
            <a:ext cx="1675500" cy="456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크롤링 사례(3)</a:t>
            </a:r>
            <a:endParaRPr/>
          </a:p>
        </p:txBody>
      </p:sp>
      <p:sp>
        <p:nvSpPr>
          <p:cNvPr id="101" name="Google Shape;101;p14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02" name="Google Shape;102;p14"/>
          <p:cNvSpPr txBox="1"/>
          <p:nvPr/>
        </p:nvSpPr>
        <p:spPr>
          <a:xfrm>
            <a:off x="500317" y="876132"/>
            <a:ext cx="40371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anum Gothic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그 외에도..</a:t>
            </a:r>
            <a:endParaRPr b="1" i="0" sz="1600" u="none" cap="none" strike="noStrike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103" name="Google Shape;103;p14"/>
          <p:cNvGrpSpPr/>
          <p:nvPr/>
        </p:nvGrpSpPr>
        <p:grpSpPr>
          <a:xfrm>
            <a:off x="467544" y="2132842"/>
            <a:ext cx="8199335" cy="1525888"/>
            <a:chOff x="467544" y="2132842"/>
            <a:chExt cx="8199335" cy="1525888"/>
          </a:xfrm>
        </p:grpSpPr>
        <p:sp>
          <p:nvSpPr>
            <p:cNvPr id="104" name="Google Shape;104;p14"/>
            <p:cNvSpPr txBox="1"/>
            <p:nvPr/>
          </p:nvSpPr>
          <p:spPr>
            <a:xfrm>
              <a:off x="467544" y="2139702"/>
              <a:ext cx="2683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anum Gothic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경쟁사 신상품 알람</a:t>
              </a:r>
              <a:endParaRPr b="0" i="0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5" name="Google Shape;105;p14"/>
            <p:cNvSpPr txBox="1"/>
            <p:nvPr/>
          </p:nvSpPr>
          <p:spPr>
            <a:xfrm>
              <a:off x="3265669" y="2139702"/>
              <a:ext cx="2683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anum Gothic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네이버쇼핑 최저가 검색</a:t>
              </a:r>
              <a:endParaRPr b="0" i="0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6" name="Google Shape;106;p14"/>
            <p:cNvSpPr txBox="1"/>
            <p:nvPr/>
          </p:nvSpPr>
          <p:spPr>
            <a:xfrm>
              <a:off x="5983079" y="2132842"/>
              <a:ext cx="2683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anum Gothic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인스타그램 태그 검색</a:t>
              </a:r>
              <a:endParaRPr b="0" i="0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7" name="Google Shape;107;p14"/>
            <p:cNvSpPr txBox="1"/>
            <p:nvPr/>
          </p:nvSpPr>
          <p:spPr>
            <a:xfrm>
              <a:off x="1809371" y="3291830"/>
              <a:ext cx="2683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anum Gothic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네이버 블로그 데이터 수집</a:t>
              </a:r>
              <a:endParaRPr b="0" i="0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108" name="Google Shape;108;p14"/>
            <p:cNvSpPr txBox="1"/>
            <p:nvPr/>
          </p:nvSpPr>
          <p:spPr>
            <a:xfrm>
              <a:off x="4860032" y="3291830"/>
              <a:ext cx="2683800" cy="36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7125" lIns="34275" spcFirstLastPara="1" rIns="34275" wrap="square" tIns="1712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800"/>
                <a:buFont typeface="Nanum Gothic"/>
                <a:buNone/>
              </a:pPr>
              <a:r>
                <a:rPr b="0" i="0" lang="ko-KR" sz="1600" u="none" cap="none" strike="noStrike">
                  <a:solidFill>
                    <a:schemeClr val="dk1"/>
                  </a:solidFill>
                  <a:latin typeface="Nanum Gothic"/>
                  <a:ea typeface="Nanum Gothic"/>
                  <a:cs typeface="Nanum Gothic"/>
                  <a:sym typeface="Nanum Gothic"/>
                </a:rPr>
                <a:t>주식/암호화폐 시세 수집</a:t>
              </a:r>
              <a:endParaRPr b="0" i="0" sz="1600" u="none" cap="none" strike="noStrik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77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실습 1</a:t>
            </a:r>
            <a:endParaRPr/>
          </a:p>
        </p:txBody>
      </p:sp>
      <p:sp>
        <p:nvSpPr>
          <p:cNvPr id="784" name="Google Shape;784;p77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85" name="Google Shape;785;p77"/>
          <p:cNvSpPr txBox="1"/>
          <p:nvPr/>
        </p:nvSpPr>
        <p:spPr>
          <a:xfrm>
            <a:off x="456150" y="1122725"/>
            <a:ext cx="7690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Iframe에 대한 이해.</a:t>
            </a:r>
            <a:endParaRPr b="1" sz="24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6" name="Google Shape;786;p77"/>
          <p:cNvSpPr txBox="1"/>
          <p:nvPr/>
        </p:nvSpPr>
        <p:spPr>
          <a:xfrm>
            <a:off x="456150" y="1560525"/>
            <a:ext cx="7690500" cy="5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브라우저는 Frame단위로 이루어져 있음!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하나의 request는 일반적으로 하나의 Frame을 만듬.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브라우저는 HTML을 읽어서 적절히 요청을 여러번 보냄!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그럼 우리가 해야 할 것은? 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787" name="Google Shape;787;p77"/>
          <p:cNvSpPr/>
          <p:nvPr/>
        </p:nvSpPr>
        <p:spPr>
          <a:xfrm>
            <a:off x="3796775" y="3487675"/>
            <a:ext cx="1675500" cy="456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77"/>
          <p:cNvSpPr txBox="1"/>
          <p:nvPr/>
        </p:nvSpPr>
        <p:spPr>
          <a:xfrm>
            <a:off x="1302875" y="4045500"/>
            <a:ext cx="66633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브라우저처럼 하는 것!</a:t>
            </a:r>
            <a:endParaRPr b="1" sz="18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HTML을 읽어서 적절히 요청을 다시 보냄!</a:t>
            </a:r>
            <a:endParaRPr b="1" sz="1800">
              <a:solidFill>
                <a:srgbClr val="FF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78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연습문제 5</a:t>
            </a:r>
            <a:endParaRPr/>
          </a:p>
        </p:txBody>
      </p:sp>
      <p:sp>
        <p:nvSpPr>
          <p:cNvPr id="794" name="Google Shape;794;p78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BeautifulSoup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795" name="Google Shape;795;p78"/>
          <p:cNvSpPr txBox="1"/>
          <p:nvPr/>
        </p:nvSpPr>
        <p:spPr>
          <a:xfrm>
            <a:off x="456150" y="741725"/>
            <a:ext cx="7690500" cy="33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네이버 주</a:t>
            </a:r>
            <a:r>
              <a:rPr b="1" lang="ko-KR" sz="1800">
                <a:latin typeface="Nanum Gothic"/>
                <a:ea typeface="Nanum Gothic"/>
                <a:cs typeface="Nanum Gothic"/>
                <a:sym typeface="Nanum Gothic"/>
              </a:rPr>
              <a:t>식 공시리스트 가져오기</a:t>
            </a:r>
            <a:endParaRPr b="1"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u="sng">
                <a:solidFill>
                  <a:schemeClr val="hlink"/>
                </a:solidFill>
                <a:hlinkClick r:id="rId3"/>
              </a:rPr>
              <a:t>https://finance.naver.com/item/news.nhn?code=005930</a:t>
            </a:r>
            <a:endParaRPr b="1" sz="2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796" name="Google Shape;79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3025" y="1389850"/>
            <a:ext cx="6457950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9"/>
          <p:cNvSpPr txBox="1"/>
          <p:nvPr>
            <p:ph type="ctrTitle"/>
          </p:nvPr>
        </p:nvSpPr>
        <p:spPr>
          <a:xfrm>
            <a:off x="11227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Selenium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Selenium</a:t>
            </a:r>
            <a:endParaRPr/>
          </a:p>
        </p:txBody>
      </p:sp>
      <p:sp>
        <p:nvSpPr>
          <p:cNvPr id="808" name="Google Shape;808;p8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</p:txBody>
      </p:sp>
      <p:sp>
        <p:nvSpPr>
          <p:cNvPr id="809" name="Google Shape;809;p80"/>
          <p:cNvSpPr txBox="1"/>
          <p:nvPr/>
        </p:nvSpPr>
        <p:spPr>
          <a:xfrm>
            <a:off x="1332313" y="2568500"/>
            <a:ext cx="6479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700" u="sng">
                <a:solidFill>
                  <a:schemeClr val="hlink"/>
                </a:solidFill>
                <a:hlinkClick r:id="rId3"/>
              </a:rPr>
              <a:t>https://selenium-python.readthedocs.io/</a:t>
            </a:r>
            <a:endParaRPr sz="4500"/>
          </a:p>
        </p:txBody>
      </p:sp>
      <p:sp>
        <p:nvSpPr>
          <p:cNvPr id="810" name="Google Shape;810;p80"/>
          <p:cNvSpPr txBox="1"/>
          <p:nvPr/>
        </p:nvSpPr>
        <p:spPr>
          <a:xfrm>
            <a:off x="1072625" y="1300350"/>
            <a:ext cx="69987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Selenium Python bindings provides a </a:t>
            </a:r>
            <a:r>
              <a:rPr b="1"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simple API to write functional/acceptance tests using Selenium WebDriver</a:t>
            </a:r>
            <a:r>
              <a:rPr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. Through Selenium Python API you can access all functionalities of Selenium WebDriver in an intuitive way.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Selenium Python bindings provide a </a:t>
            </a:r>
            <a:r>
              <a:rPr b="1"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convenient API to access Selenium WebDrivers like Firefox, Ie, Chrome, </a:t>
            </a:r>
            <a:r>
              <a:rPr lang="ko-KR" sz="1300">
                <a:solidFill>
                  <a:srgbClr val="3E4349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Remote etc. The current supported Python versions are 2.7, 3.5 and above.</a:t>
            </a:r>
            <a:endParaRPr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811" name="Google Shape;811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8113" y="3188025"/>
            <a:ext cx="5927825" cy="8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Driver</a:t>
            </a:r>
            <a:endParaRPr/>
          </a:p>
        </p:txBody>
      </p:sp>
      <p:sp>
        <p:nvSpPr>
          <p:cNvPr id="817" name="Google Shape;817;p8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graphicFrame>
        <p:nvGraphicFramePr>
          <p:cNvPr id="818" name="Google Shape;818;p81"/>
          <p:cNvGraphicFramePr/>
          <p:nvPr/>
        </p:nvGraphicFramePr>
        <p:xfrm>
          <a:off x="1278538" y="1491600"/>
          <a:ext cx="3000000" cy="3000000"/>
        </p:xfrm>
        <a:graphic>
          <a:graphicData uri="http://schemas.openxmlformats.org/drawingml/2006/table">
            <a:tbl>
              <a:tblPr>
                <a:solidFill>
                  <a:srgbClr val="FFFFFF"/>
                </a:solidFill>
                <a:tableStyleId>{185807AB-C24E-46C5-B426-C9D96E571AF6}</a:tableStyleId>
              </a:tblPr>
              <a:tblGrid>
                <a:gridCol w="991150"/>
                <a:gridCol w="5672050"/>
              </a:tblGrid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Chrome</a:t>
                      </a:r>
                      <a:endParaRPr>
                        <a:solidFill>
                          <a:srgbClr val="3E4349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sng">
                          <a:solidFill>
                            <a:srgbClr val="004B6B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  <a:hlinkClick r:id="rId3"/>
                        </a:rPr>
                        <a:t>https://sites.google.com/a/chromium.org/chromedriver/downloads</a:t>
                      </a:r>
                      <a:endParaRPr u="sng">
                        <a:solidFill>
                          <a:srgbClr val="004B6B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  <a:hlinkClick r:id="rId4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Edge</a:t>
                      </a:r>
                      <a:r>
                        <a:rPr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</a:t>
                      </a:r>
                      <a:endParaRPr>
                        <a:solidFill>
                          <a:srgbClr val="3E4349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sng">
                          <a:solidFill>
                            <a:srgbClr val="004B6B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  <a:hlinkClick r:id="rId5"/>
                        </a:rPr>
                        <a:t>https://developer.microsoft.com/en-us/microsoft-edge/tools/webdriver/</a:t>
                      </a:r>
                      <a:endParaRPr u="sng">
                        <a:solidFill>
                          <a:srgbClr val="004B6B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  <a:hlinkClick r:id="rId6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Firefox</a:t>
                      </a:r>
                      <a:r>
                        <a:rPr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</a:t>
                      </a:r>
                      <a:endParaRPr>
                        <a:solidFill>
                          <a:srgbClr val="3E4349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sng">
                          <a:solidFill>
                            <a:srgbClr val="004B6B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  <a:hlinkClick r:id="rId7"/>
                        </a:rPr>
                        <a:t>https://github.com/mozilla/geckodriver/releases</a:t>
                      </a:r>
                      <a:endParaRPr u="sng">
                        <a:solidFill>
                          <a:srgbClr val="004B6B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  <a:hlinkClick r:id="rId8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62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Safari</a:t>
                      </a:r>
                      <a:r>
                        <a:rPr lang="ko-KR">
                          <a:solidFill>
                            <a:srgbClr val="3E4349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</a:rPr>
                        <a:t>:</a:t>
                      </a:r>
                      <a:endParaRPr>
                        <a:solidFill>
                          <a:srgbClr val="3E4349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u="sng">
                          <a:solidFill>
                            <a:srgbClr val="004B6B"/>
                          </a:solidFill>
                          <a:highlight>
                            <a:srgbClr val="FFFFFF"/>
                          </a:highlight>
                          <a:latin typeface="Georgia"/>
                          <a:ea typeface="Georgia"/>
                          <a:cs typeface="Georgia"/>
                          <a:sym typeface="Georgia"/>
                          <a:hlinkClick r:id="rId9"/>
                        </a:rPr>
                        <a:t>https://webkit.org/blog/6900/webdriver-support-in-safari-10/</a:t>
                      </a:r>
                      <a:endParaRPr u="sng">
                        <a:solidFill>
                          <a:srgbClr val="004B6B"/>
                        </a:solidFill>
                        <a:highlight>
                          <a:srgbClr val="FFFFFF"/>
                        </a:highlight>
                        <a:latin typeface="Georgia"/>
                        <a:ea typeface="Georgia"/>
                        <a:cs typeface="Georgia"/>
                        <a:sym typeface="Georgia"/>
                        <a:hlinkClick r:id="rId10"/>
                      </a:endParaRPr>
                    </a:p>
                  </a:txBody>
                  <a:tcPr marT="41275" marB="41275" marR="115575" marL="115575">
                    <a:lnL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88888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Selenium</a:t>
            </a:r>
            <a:endParaRPr/>
          </a:p>
        </p:txBody>
      </p:sp>
      <p:sp>
        <p:nvSpPr>
          <p:cNvPr id="824" name="Google Shape;824;p8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pic>
        <p:nvPicPr>
          <p:cNvPr id="825" name="Google Shape;82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1325" y="820950"/>
            <a:ext cx="6587681" cy="419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8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WebDriver - get</a:t>
            </a:r>
            <a:endParaRPr/>
          </a:p>
        </p:txBody>
      </p:sp>
      <p:sp>
        <p:nvSpPr>
          <p:cNvPr id="831" name="Google Shape;831;p8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832" name="Google Shape;832;p83"/>
          <p:cNvSpPr txBox="1"/>
          <p:nvPr/>
        </p:nvSpPr>
        <p:spPr>
          <a:xfrm>
            <a:off x="177800" y="10717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WebDriver.get(</a:t>
            </a:r>
            <a:r>
              <a:rPr b="1" lang="ko-KR" sz="2050">
                <a:solidFill>
                  <a:srgbClr val="FF0000"/>
                </a:solidFill>
                <a:latin typeface="Nanum Gothic"/>
                <a:ea typeface="Nanum Gothic"/>
                <a:cs typeface="Nanum Gothic"/>
                <a:sym typeface="Nanum Gothic"/>
              </a:rPr>
              <a:t>&lt;url&gt;</a:t>
            </a:r>
            <a:r>
              <a:rPr b="1" lang="ko-KR" sz="20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) - 접속하기</a:t>
            </a:r>
            <a:endParaRPr b="1" sz="20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33" name="Google Shape;833;p83"/>
          <p:cNvSpPr/>
          <p:nvPr/>
        </p:nvSpPr>
        <p:spPr>
          <a:xfrm>
            <a:off x="186575" y="2154500"/>
            <a:ext cx="4376100" cy="2469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driver.get('https://www.naver.com')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 driver.title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3E4349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8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WebDriver - Element 찾기</a:t>
            </a:r>
            <a:endParaRPr/>
          </a:p>
        </p:txBody>
      </p:sp>
      <p:sp>
        <p:nvSpPr>
          <p:cNvPr id="839" name="Google Shape;839;p8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840" name="Google Shape;840;p84"/>
          <p:cNvSpPr txBox="1"/>
          <p:nvPr/>
        </p:nvSpPr>
        <p:spPr>
          <a:xfrm>
            <a:off x="177800" y="13003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WebDriver.find_element_by_class_name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WebDriver.find_element_by_id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WebDriver.find_element_by_xpath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WebDriver.find_element_by_link_text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WebDriver.find_element_by_tag_name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41" name="Google Shape;841;p84"/>
          <p:cNvSpPr txBox="1"/>
          <p:nvPr>
            <p:ph type="title"/>
          </p:nvPr>
        </p:nvSpPr>
        <p:spPr>
          <a:xfrm>
            <a:off x="177800" y="933450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elem 단수 선택</a:t>
            </a:r>
            <a:endParaRPr/>
          </a:p>
        </p:txBody>
      </p:sp>
      <p:cxnSp>
        <p:nvCxnSpPr>
          <p:cNvPr id="842" name="Google Shape;842;p84"/>
          <p:cNvCxnSpPr/>
          <p:nvPr/>
        </p:nvCxnSpPr>
        <p:spPr>
          <a:xfrm>
            <a:off x="204250" y="1316175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3" name="Google Shape;843;p84"/>
          <p:cNvSpPr txBox="1"/>
          <p:nvPr>
            <p:ph type="title"/>
          </p:nvPr>
        </p:nvSpPr>
        <p:spPr>
          <a:xfrm>
            <a:off x="4401500" y="933450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elem 복수 선택</a:t>
            </a:r>
            <a:endParaRPr/>
          </a:p>
        </p:txBody>
      </p:sp>
      <p:cxnSp>
        <p:nvCxnSpPr>
          <p:cNvPr id="844" name="Google Shape;844;p84"/>
          <p:cNvCxnSpPr/>
          <p:nvPr/>
        </p:nvCxnSpPr>
        <p:spPr>
          <a:xfrm>
            <a:off x="4427950" y="1316175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84"/>
          <p:cNvSpPr txBox="1"/>
          <p:nvPr/>
        </p:nvSpPr>
        <p:spPr>
          <a:xfrm>
            <a:off x="4427950" y="935175"/>
            <a:ext cx="5960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WebDriver.find_elements_by_class_name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WebDriver.find_elements_by_id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WebDriver.find_elements_by_xpath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WebDriver.find_elements_by_link_text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WebDriver.find_elements_by_tag_name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8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WebDriver - 유용한 함수</a:t>
            </a:r>
            <a:endParaRPr/>
          </a:p>
        </p:txBody>
      </p:sp>
      <p:sp>
        <p:nvSpPr>
          <p:cNvPr id="851" name="Google Shape;851;p8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852" name="Google Shape;852;p85"/>
          <p:cNvSpPr txBox="1"/>
          <p:nvPr/>
        </p:nvSpPr>
        <p:spPr>
          <a:xfrm>
            <a:off x="177800" y="1300350"/>
            <a:ext cx="7290600" cy="7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driver.maximize_window()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driver.get_window_size()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3" name="Google Shape;853;p85"/>
          <p:cNvSpPr txBox="1"/>
          <p:nvPr>
            <p:ph type="title"/>
          </p:nvPr>
        </p:nvSpPr>
        <p:spPr>
          <a:xfrm>
            <a:off x="177800" y="933450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window</a:t>
            </a:r>
            <a:endParaRPr/>
          </a:p>
        </p:txBody>
      </p:sp>
      <p:cxnSp>
        <p:nvCxnSpPr>
          <p:cNvPr id="854" name="Google Shape;854;p85"/>
          <p:cNvCxnSpPr/>
          <p:nvPr/>
        </p:nvCxnSpPr>
        <p:spPr>
          <a:xfrm>
            <a:off x="204250" y="1316175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5" name="Google Shape;855;p85"/>
          <p:cNvSpPr txBox="1"/>
          <p:nvPr>
            <p:ph type="title"/>
          </p:nvPr>
        </p:nvSpPr>
        <p:spPr>
          <a:xfrm>
            <a:off x="4401500" y="933450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Screenshot</a:t>
            </a:r>
            <a:endParaRPr/>
          </a:p>
        </p:txBody>
      </p:sp>
      <p:cxnSp>
        <p:nvCxnSpPr>
          <p:cNvPr id="856" name="Google Shape;856;p85"/>
          <p:cNvCxnSpPr/>
          <p:nvPr/>
        </p:nvCxnSpPr>
        <p:spPr>
          <a:xfrm>
            <a:off x="4427950" y="1316175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7" name="Google Shape;857;p85"/>
          <p:cNvSpPr txBox="1"/>
          <p:nvPr/>
        </p:nvSpPr>
        <p:spPr>
          <a:xfrm>
            <a:off x="4401500" y="1417075"/>
            <a:ext cx="5960400" cy="9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driver.get_screenshot_as_png()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driver.save_screenshot(filename)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58" name="Google Shape;858;p85"/>
          <p:cNvSpPr txBox="1"/>
          <p:nvPr>
            <p:ph type="title"/>
          </p:nvPr>
        </p:nvSpPr>
        <p:spPr>
          <a:xfrm>
            <a:off x="177800" y="2189025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Page</a:t>
            </a:r>
            <a:endParaRPr/>
          </a:p>
        </p:txBody>
      </p:sp>
      <p:cxnSp>
        <p:nvCxnSpPr>
          <p:cNvPr id="859" name="Google Shape;859;p85"/>
          <p:cNvCxnSpPr/>
          <p:nvPr/>
        </p:nvCxnSpPr>
        <p:spPr>
          <a:xfrm>
            <a:off x="204250" y="2571750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0" name="Google Shape;860;p85"/>
          <p:cNvSpPr txBox="1"/>
          <p:nvPr/>
        </p:nvSpPr>
        <p:spPr>
          <a:xfrm>
            <a:off x="177800" y="2587575"/>
            <a:ext cx="3648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driver.page_source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driver.back()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driver.forward()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861" name="Google Shape;861;p85"/>
          <p:cNvSpPr txBox="1"/>
          <p:nvPr>
            <p:ph type="title"/>
          </p:nvPr>
        </p:nvSpPr>
        <p:spPr>
          <a:xfrm>
            <a:off x="4401500" y="2189025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keys</a:t>
            </a:r>
            <a:endParaRPr/>
          </a:p>
        </p:txBody>
      </p:sp>
      <p:cxnSp>
        <p:nvCxnSpPr>
          <p:cNvPr id="862" name="Google Shape;862;p85"/>
          <p:cNvCxnSpPr/>
          <p:nvPr/>
        </p:nvCxnSpPr>
        <p:spPr>
          <a:xfrm>
            <a:off x="4427950" y="2571750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85"/>
          <p:cNvSpPr txBox="1"/>
          <p:nvPr/>
        </p:nvSpPr>
        <p:spPr>
          <a:xfrm>
            <a:off x="4401500" y="2587575"/>
            <a:ext cx="3648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elem.send_keys()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8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WebDriver - 유용한 함수</a:t>
            </a:r>
            <a:endParaRPr/>
          </a:p>
        </p:txBody>
      </p:sp>
      <p:sp>
        <p:nvSpPr>
          <p:cNvPr id="869" name="Google Shape;869;p8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Selenium</a:t>
            </a:r>
            <a:endParaRPr/>
          </a:p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t/>
            </a:r>
            <a:endParaRPr/>
          </a:p>
        </p:txBody>
      </p:sp>
      <p:sp>
        <p:nvSpPr>
          <p:cNvPr id="870" name="Google Shape;870;p86"/>
          <p:cNvSpPr txBox="1"/>
          <p:nvPr>
            <p:ph type="title"/>
          </p:nvPr>
        </p:nvSpPr>
        <p:spPr>
          <a:xfrm>
            <a:off x="177800" y="933450"/>
            <a:ext cx="4223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wait</a:t>
            </a:r>
            <a:endParaRPr/>
          </a:p>
        </p:txBody>
      </p:sp>
      <p:cxnSp>
        <p:nvCxnSpPr>
          <p:cNvPr id="871" name="Google Shape;871;p86"/>
          <p:cNvCxnSpPr/>
          <p:nvPr/>
        </p:nvCxnSpPr>
        <p:spPr>
          <a:xfrm>
            <a:off x="204250" y="1316175"/>
            <a:ext cx="31845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2" name="Google Shape;872;p86"/>
          <p:cNvSpPr txBox="1"/>
          <p:nvPr/>
        </p:nvSpPr>
        <p:spPr>
          <a:xfrm>
            <a:off x="177800" y="1300350"/>
            <a:ext cx="3648300" cy="14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driver.page_source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driver.back()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b="1" lang="ko-KR" sz="1650">
                <a:solidFill>
                  <a:srgbClr val="3E4349"/>
                </a:solidFill>
                <a:latin typeface="Nanum Gothic"/>
                <a:ea typeface="Nanum Gothic"/>
                <a:cs typeface="Nanum Gothic"/>
                <a:sym typeface="Nanum Gothic"/>
              </a:rPr>
              <a:t>driver.forward()</a:t>
            </a:r>
            <a:endParaRPr b="1" sz="1650">
              <a:solidFill>
                <a:srgbClr val="3E4349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웹 스크레이핑</a:t>
            </a:r>
            <a:endParaRPr/>
          </a:p>
        </p:txBody>
      </p:sp>
      <p:sp>
        <p:nvSpPr>
          <p:cNvPr id="114" name="Google Shape;114;p15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397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웹 스크레이핑</a:t>
            </a:r>
            <a:endParaRPr/>
          </a:p>
        </p:txBody>
      </p:sp>
      <p:sp>
        <p:nvSpPr>
          <p:cNvPr id="115" name="Google Shape;115;p15"/>
          <p:cNvSpPr/>
          <p:nvPr/>
        </p:nvSpPr>
        <p:spPr>
          <a:xfrm>
            <a:off x="523763" y="1579482"/>
            <a:ext cx="809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스크레이핑</a:t>
            </a:r>
            <a:r>
              <a:rPr lang="ko-KR" sz="2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(scraping)이란 </a:t>
            </a: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크롤링</a:t>
            </a:r>
            <a:r>
              <a:rPr b="0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(Web Crawling) 이라고도 하며, </a:t>
            </a:r>
            <a:r>
              <a:rPr b="1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통신</a:t>
            </a:r>
            <a:r>
              <a:rPr b="0"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을 통해 </a:t>
            </a:r>
            <a:r>
              <a:rPr i="0" lang="ko-KR" sz="20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웹 사이트에서 원하는 정보를 자동으로 수집하</a:t>
            </a:r>
            <a:r>
              <a:rPr lang="ko-KR" sz="2000">
                <a:latin typeface="Nanum Gothic"/>
                <a:ea typeface="Nanum Gothic"/>
                <a:cs typeface="Nanum Gothic"/>
                <a:sym typeface="Nanum Gothic"/>
              </a:rPr>
              <a:t>고 정리하는 것</a:t>
            </a:r>
            <a:endParaRPr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" name="Google Shape;116;p15"/>
          <p:cNvSpPr/>
          <p:nvPr/>
        </p:nvSpPr>
        <p:spPr>
          <a:xfrm>
            <a:off x="504742" y="3291830"/>
            <a:ext cx="80964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32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통신이란?</a:t>
            </a:r>
            <a:endParaRPr i="0" sz="32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87"/>
          <p:cNvSpPr txBox="1"/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ko-KR"/>
              <a:t>이미지 저장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88"/>
          <p:cNvSpPr txBox="1"/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anchorCtr="0" anchor="b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및 파일 저장</a:t>
            </a:r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89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891" name="Google Shape;891;p89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p89"/>
          <p:cNvSpPr txBox="1"/>
          <p:nvPr/>
        </p:nvSpPr>
        <p:spPr>
          <a:xfrm>
            <a:off x="1778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u="sng">
                <a:solidFill>
                  <a:schemeClr val="hlink"/>
                </a:solidFill>
                <a:hlinkClick r:id="rId3"/>
              </a:rPr>
              <a:t>https://search.naver.com/search.naver?where=news&amp;query=환율전쟁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URL읽을 수 있지요?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오른쪽 뉴스기사는 이미지와 함께 있습니다.</a:t>
            </a:r>
            <a:endParaRPr sz="1700"/>
          </a:p>
        </p:txBody>
      </p:sp>
      <p:pic>
        <p:nvPicPr>
          <p:cNvPr id="893" name="Google Shape;893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2475" y="793150"/>
            <a:ext cx="5284479" cy="419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90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900" name="Google Shape;900;p90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90"/>
          <p:cNvSpPr txBox="1"/>
          <p:nvPr/>
        </p:nvSpPr>
        <p:spPr>
          <a:xfrm>
            <a:off x="177800" y="1071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/>
              <a:t>HTML에서 이미지 표현 방법은?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→ img 태그에 src 속성 값을 입력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ko-KR" sz="1100"/>
              <a:t>&lt;img src=</a:t>
            </a:r>
            <a:r>
              <a:rPr lang="ko-KR" sz="1100">
                <a:solidFill>
                  <a:srgbClr val="0000FF"/>
                </a:solidFill>
              </a:rPr>
              <a:t>"https://search.pstatic.net/common/?src=https%3A%2F%2Fimgnews.pstatic.net%2Fimage%2Forigin%2F050%2F2019%2F08%2F13%2F51067.jpg&amp;amp;type=ofullfill80_80_q75_re2</a:t>
            </a:r>
            <a:r>
              <a:rPr lang="ko-KR" sz="1100"/>
              <a:t>" class="" alt="미·중 환율전쟁 돌입" width="80" height="80" onerror="this.parentNode.style.display='none';"&gt;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02" name="Google Shape;90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7800" y="1209450"/>
            <a:ext cx="5804552" cy="3214909"/>
          </a:xfrm>
          <a:prstGeom prst="rect">
            <a:avLst/>
          </a:prstGeom>
          <a:noFill/>
          <a:ln>
            <a:noFill/>
          </a:ln>
        </p:spPr>
      </p:pic>
      <p:sp>
        <p:nvSpPr>
          <p:cNvPr id="903" name="Google Shape;903;p90"/>
          <p:cNvSpPr/>
          <p:nvPr/>
        </p:nvSpPr>
        <p:spPr>
          <a:xfrm>
            <a:off x="3219200" y="3330325"/>
            <a:ext cx="5745000" cy="14247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1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크롤링 해보아요.</a:t>
            </a:r>
            <a:endParaRPr/>
          </a:p>
        </p:txBody>
      </p:sp>
      <p:sp>
        <p:nvSpPr>
          <p:cNvPr id="910" name="Google Shape;910;p91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91"/>
          <p:cNvSpPr txBox="1"/>
          <p:nvPr/>
        </p:nvSpPr>
        <p:spPr>
          <a:xfrm>
            <a:off x="177800" y="1071750"/>
            <a:ext cx="423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/>
              <a:t>&lt;img src=</a:t>
            </a:r>
            <a:r>
              <a:rPr lang="ko-KR" sz="1100">
                <a:solidFill>
                  <a:srgbClr val="0000FF"/>
                </a:solidFill>
              </a:rPr>
              <a:t>"https://search.pstatic.net/common/?src=https%3A%2F%2Fimgnews.pstatic.net%2Fimage%2Forigin%2F050%2F2019%2F08%2F13%2F51067.jpg&amp;amp;type=ofullfill80_80_q75_re2</a:t>
            </a:r>
            <a:r>
              <a:rPr lang="ko-KR" sz="1100"/>
              <a:t>" class="" alt="미·중 환율전쟁 돌입" width="80" height="80" onerror="this.parentNode.style.display='none';"&gt;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웹은 Request &amp; Response!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/>
              <a:t>Request를 해당 </a:t>
            </a:r>
            <a:r>
              <a:rPr b="1" lang="ko-KR" sz="1600"/>
              <a:t>source(src) </a:t>
            </a:r>
            <a:r>
              <a:rPr lang="ko-KR" sz="1600"/>
              <a:t>로 보내면 이미지를 준다!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912" name="Google Shape;91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6050" y="1283475"/>
            <a:ext cx="2012400" cy="20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2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크롤링 두가지 방법</a:t>
            </a:r>
            <a:endParaRPr/>
          </a:p>
        </p:txBody>
      </p:sp>
      <p:sp>
        <p:nvSpPr>
          <p:cNvPr id="919" name="Google Shape;919;p92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2"/>
          <p:cNvSpPr txBox="1"/>
          <p:nvPr/>
        </p:nvSpPr>
        <p:spPr>
          <a:xfrm>
            <a:off x="177800" y="1071750"/>
            <a:ext cx="423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solidFill>
                  <a:schemeClr val="dk1"/>
                </a:solidFill>
              </a:rPr>
              <a:t>이미지 크롤링 방법 두가지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>
                <a:solidFill>
                  <a:schemeClr val="dk1"/>
                </a:solidFill>
              </a:rPr>
              <a:t>파일에 해당 이미지의 URL을 저장한다.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(실제 파일 저장 X, URL 저장)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→ 개념적 저장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>
                <a:solidFill>
                  <a:schemeClr val="dk1"/>
                </a:solidFill>
              </a:rPr>
              <a:t>실제 이미지를 내 컴퓨터에 저장하고, 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저장된 이미지의 경로(파일 경로)를 저장한다.</a:t>
            </a:r>
            <a:br>
              <a:rPr lang="ko-KR">
                <a:solidFill>
                  <a:schemeClr val="dk1"/>
                </a:solidFill>
              </a:rPr>
            </a:br>
            <a:r>
              <a:rPr lang="ko-KR">
                <a:solidFill>
                  <a:schemeClr val="dk1"/>
                </a:solidFill>
              </a:rPr>
              <a:t>→ 물리적 저장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3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크롤링 두가지 방법</a:t>
            </a:r>
            <a:endParaRPr/>
          </a:p>
        </p:txBody>
      </p:sp>
      <p:sp>
        <p:nvSpPr>
          <p:cNvPr id="927" name="Google Shape;927;p93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93"/>
          <p:cNvSpPr txBox="1"/>
          <p:nvPr/>
        </p:nvSpPr>
        <p:spPr>
          <a:xfrm>
            <a:off x="177800" y="1071750"/>
            <a:ext cx="423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이미지 크롤링 방법 두가지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-KR"/>
              <a:t>파일에 해당 이미지의 URL을 저장한다. </a:t>
            </a:r>
            <a:br>
              <a:rPr b="1" lang="ko-KR"/>
            </a:br>
            <a:r>
              <a:rPr b="1" lang="ko-KR"/>
              <a:t>(실제 파일 저장 X, URL 저장) </a:t>
            </a:r>
            <a:br>
              <a:rPr b="1" lang="ko-KR"/>
            </a:br>
            <a:r>
              <a:rPr b="1" lang="ko-KR"/>
              <a:t>→ 개념적 저장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실제 이미지를 내 컴퓨터에 저장하고, </a:t>
            </a:r>
            <a:br>
              <a:rPr lang="ko-KR"/>
            </a:br>
            <a:r>
              <a:rPr lang="ko-KR"/>
              <a:t>저장된 이미지의 경로(파일 경로)를 저장한다.</a:t>
            </a:r>
            <a:br>
              <a:rPr lang="ko-KR"/>
            </a:br>
            <a:r>
              <a:rPr lang="ko-KR"/>
              <a:t>→ 물리적 저장</a:t>
            </a:r>
            <a:endParaRPr/>
          </a:p>
        </p:txBody>
      </p:sp>
      <p:sp>
        <p:nvSpPr>
          <p:cNvPr id="929" name="Google Shape;929;p93"/>
          <p:cNvSpPr txBox="1"/>
          <p:nvPr/>
        </p:nvSpPr>
        <p:spPr>
          <a:xfrm>
            <a:off x="4736450" y="1110100"/>
            <a:ext cx="4107300" cy="30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700">
                <a:latin typeface="Nanum Gothic"/>
                <a:ea typeface="Nanum Gothic"/>
                <a:cs typeface="Nanum Gothic"/>
                <a:sym typeface="Nanum Gothic"/>
              </a:rPr>
              <a:t>&gt;&gt; img = soup.find(‘img’).get(‘src’)</a:t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&gt;&gt; crawl_list.append(</a:t>
            </a:r>
            <a:br>
              <a:rPr lang="ko-KR" sz="1700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	{img:img}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latin typeface="Nanum Gothic"/>
                <a:ea typeface="Nanum Gothic"/>
                <a:cs typeface="Nanum Gothic"/>
                <a:sym typeface="Nanum Gothic"/>
              </a:rPr>
              <a:t>… )</a:t>
            </a:r>
            <a:endParaRPr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30" name="Google Shape;930;p93"/>
          <p:cNvSpPr/>
          <p:nvPr/>
        </p:nvSpPr>
        <p:spPr>
          <a:xfrm>
            <a:off x="4061150" y="2062950"/>
            <a:ext cx="510900" cy="8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94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크롤링 두가지 방법</a:t>
            </a:r>
            <a:endParaRPr/>
          </a:p>
        </p:txBody>
      </p:sp>
      <p:sp>
        <p:nvSpPr>
          <p:cNvPr id="937" name="Google Shape;937;p94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94"/>
          <p:cNvSpPr txBox="1"/>
          <p:nvPr/>
        </p:nvSpPr>
        <p:spPr>
          <a:xfrm>
            <a:off x="177800" y="1071750"/>
            <a:ext cx="423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이미지 크롤링 방법 두가지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파일에 해당 이미지의 URL을 저장한다. </a:t>
            </a:r>
            <a:br>
              <a:rPr lang="ko-KR"/>
            </a:br>
            <a:r>
              <a:rPr lang="ko-KR"/>
              <a:t>(실제 파일 저장 X, URL 저장) </a:t>
            </a:r>
            <a:br>
              <a:rPr lang="ko-KR"/>
            </a:br>
            <a:r>
              <a:rPr lang="ko-KR"/>
              <a:t>→ 개념적 저장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-KR"/>
              <a:t>실제 이미지를 내 컴퓨터에 저장하고, </a:t>
            </a:r>
            <a:br>
              <a:rPr b="1" lang="ko-KR"/>
            </a:br>
            <a:r>
              <a:rPr b="1" lang="ko-KR"/>
              <a:t>저장된 이미지의 경로(파일 경로)를 저장한다.</a:t>
            </a:r>
            <a:br>
              <a:rPr b="1" lang="ko-KR"/>
            </a:br>
            <a:r>
              <a:rPr b="1" lang="ko-KR"/>
              <a:t>→ 물리적 저장</a:t>
            </a:r>
            <a:endParaRPr b="1"/>
          </a:p>
        </p:txBody>
      </p:sp>
      <p:sp>
        <p:nvSpPr>
          <p:cNvPr id="939" name="Google Shape;939;p94"/>
          <p:cNvSpPr txBox="1"/>
          <p:nvPr/>
        </p:nvSpPr>
        <p:spPr>
          <a:xfrm>
            <a:off x="4736450" y="1165600"/>
            <a:ext cx="41073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파일 입출력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with open(&lt;file이름&gt;, mode)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mode의 종류 (w, r, wb, rb)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w:   write (text) 모드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r:     read (text) 모드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500">
                <a:latin typeface="Nanum Gothic"/>
                <a:ea typeface="Nanum Gothic"/>
                <a:cs typeface="Nanum Gothic"/>
                <a:sym typeface="Nanum Gothic"/>
              </a:rPr>
              <a:t>wb: write (byte) 모드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ko-KR" sz="15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rb:   read (byte) 모드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40" name="Google Shape;940;p94"/>
          <p:cNvSpPr/>
          <p:nvPr/>
        </p:nvSpPr>
        <p:spPr>
          <a:xfrm>
            <a:off x="4061150" y="2062950"/>
            <a:ext cx="510900" cy="8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95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이미지 크롤링 두가지 방법</a:t>
            </a:r>
            <a:endParaRPr/>
          </a:p>
        </p:txBody>
      </p:sp>
      <p:sp>
        <p:nvSpPr>
          <p:cNvPr id="947" name="Google Shape;947;p95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p95"/>
          <p:cNvSpPr txBox="1"/>
          <p:nvPr/>
        </p:nvSpPr>
        <p:spPr>
          <a:xfrm>
            <a:off x="177800" y="1071750"/>
            <a:ext cx="4234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/>
              <a:t>이미지 크롤링 방법 두가지</a:t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파일에 해당 이미지의 URL을 저장한다. </a:t>
            </a:r>
            <a:br>
              <a:rPr lang="ko-KR"/>
            </a:br>
            <a:r>
              <a:rPr lang="ko-KR"/>
              <a:t>(실제 파일 저장 X, URL 저장) </a:t>
            </a:r>
            <a:br>
              <a:rPr lang="ko-KR"/>
            </a:br>
            <a:r>
              <a:rPr lang="ko-KR"/>
              <a:t>→ 개념적 저장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ko-KR"/>
              <a:t>실제 이미지를 내 컴퓨터에 저장하고, </a:t>
            </a:r>
            <a:br>
              <a:rPr b="1" lang="ko-KR"/>
            </a:br>
            <a:r>
              <a:rPr b="1" lang="ko-KR"/>
              <a:t>저장된 이미지의 경로(파일 경로)를 저장한다.</a:t>
            </a:r>
            <a:br>
              <a:rPr b="1" lang="ko-KR"/>
            </a:br>
            <a:r>
              <a:rPr b="1" lang="ko-KR"/>
              <a:t>→ 물리적 저장</a:t>
            </a:r>
            <a:endParaRPr b="1"/>
          </a:p>
        </p:txBody>
      </p:sp>
      <p:sp>
        <p:nvSpPr>
          <p:cNvPr id="949" name="Google Shape;949;p95"/>
          <p:cNvSpPr txBox="1"/>
          <p:nvPr/>
        </p:nvSpPr>
        <p:spPr>
          <a:xfrm>
            <a:off x="4736450" y="1165600"/>
            <a:ext cx="41073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 import requests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img = soup.find(‘img’).get(‘src’)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 resp = requests.get(img)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&gt;&gt; with open(&lt;filename&gt;, ‘wb’) as f: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-KR" sz="1200">
                <a:latin typeface="Nanum Gothic"/>
                <a:ea typeface="Nanum Gothic"/>
                <a:cs typeface="Nanum Gothic"/>
                <a:sym typeface="Nanum Gothic"/>
              </a:rPr>
              <a:t>	f. write(resp.content)</a:t>
            </a:r>
            <a:endParaRPr b="1"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50" name="Google Shape;950;p95"/>
          <p:cNvSpPr/>
          <p:nvPr/>
        </p:nvSpPr>
        <p:spPr>
          <a:xfrm>
            <a:off x="4061150" y="2062950"/>
            <a:ext cx="510900" cy="804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9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정리</a:t>
            </a:r>
            <a:endParaRPr/>
          </a:p>
        </p:txBody>
      </p:sp>
      <p:sp>
        <p:nvSpPr>
          <p:cNvPr id="957" name="Google Shape;957;p96"/>
          <p:cNvSpPr txBox="1"/>
          <p:nvPr>
            <p:ph idx="2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네트워크 탭 분석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8" name="Google Shape;958;p96"/>
          <p:cNvSpPr txBox="1"/>
          <p:nvPr/>
        </p:nvSpPr>
        <p:spPr>
          <a:xfrm>
            <a:off x="240525" y="934350"/>
            <a:ext cx="8575500" cy="36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웹은 Request &amp; Response!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적절한 Request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보내면 </a:t>
            </a: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적절한 Response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를 주는데 이를 분석하는 것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Response의 형태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Header와 Body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로 이루어짐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Response Body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의 형태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romanL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XML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romanL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JSON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b="1" lang="ko-KR">
                <a:latin typeface="Nanum Gothic"/>
                <a:ea typeface="Nanum Gothic"/>
                <a:cs typeface="Nanum Gothic"/>
                <a:sym typeface="Nanum Gothic"/>
              </a:rPr>
              <a:t>어떻게 XML인지 JSON인지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파악하는가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lphaL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네트워크 탭을 분석!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XML일 경우  → BeautifulSoup 사용하여 Parsing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JSON일 경우 → requests.json()이용.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anum Gothic"/>
              <a:buAutoNum type="arabicPeriod"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이미지일 경우 → 파일 입출력 사용.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ko-KR"/>
              <a:t>통신이란?</a:t>
            </a:r>
            <a:endParaRPr/>
          </a:p>
        </p:txBody>
      </p:sp>
      <p:sp>
        <p:nvSpPr>
          <p:cNvPr id="122" name="Google Shape;122;p16"/>
          <p:cNvSpPr txBox="1"/>
          <p:nvPr>
            <p:ph idx="1" type="subTitle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175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800"/>
              <a:buNone/>
            </a:pPr>
            <a:r>
              <a:rPr lang="ko-KR"/>
              <a:t>데이터 수집</a:t>
            </a:r>
            <a:endParaRPr/>
          </a:p>
        </p:txBody>
      </p:sp>
      <p:sp>
        <p:nvSpPr>
          <p:cNvPr id="123" name="Google Shape;123;p16"/>
          <p:cNvSpPr/>
          <p:nvPr/>
        </p:nvSpPr>
        <p:spPr>
          <a:xfrm>
            <a:off x="1095408" y="1707654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송신자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(Sender)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4" name="Google Shape;124;p16"/>
          <p:cNvSpPr/>
          <p:nvPr/>
        </p:nvSpPr>
        <p:spPr>
          <a:xfrm>
            <a:off x="7013208" y="1707654"/>
            <a:ext cx="1231200" cy="4605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수신자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(Receiver)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5" name="Google Shape;125;p16"/>
          <p:cNvSpPr/>
          <p:nvPr/>
        </p:nvSpPr>
        <p:spPr>
          <a:xfrm>
            <a:off x="2799657" y="1651278"/>
            <a:ext cx="3670500" cy="61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6" name="Google Shape;126;p16"/>
          <p:cNvSpPr/>
          <p:nvPr/>
        </p:nvSpPr>
        <p:spPr>
          <a:xfrm>
            <a:off x="3661944" y="1347614"/>
            <a:ext cx="1800000" cy="943200"/>
          </a:xfrm>
          <a:prstGeom prst="rect">
            <a:avLst/>
          </a:prstGeom>
          <a:solidFill>
            <a:srgbClr val="2E75B5"/>
          </a:soli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수단</a:t>
            </a:r>
            <a:r>
              <a:rPr i="0" lang="ko-KR" sz="1400" u="none" cap="none" strike="noStrike">
                <a:solidFill>
                  <a:schemeClr val="lt1"/>
                </a:solidFill>
                <a:latin typeface="Nanum Gothic"/>
                <a:ea typeface="Nanum Gothic"/>
                <a:cs typeface="Nanum Gothic"/>
                <a:sym typeface="Nanum Gothic"/>
              </a:rPr>
              <a:t>(Channel)</a:t>
            </a:r>
            <a:endParaRPr i="0" sz="1400" u="none" cap="none" strike="noStrike">
              <a:solidFill>
                <a:schemeClr val="lt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7" name="Google Shape;127;p16"/>
          <p:cNvSpPr/>
          <p:nvPr/>
        </p:nvSpPr>
        <p:spPr>
          <a:xfrm>
            <a:off x="3805960" y="1809256"/>
            <a:ext cx="1512000" cy="330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4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메시지</a:t>
            </a:r>
            <a:r>
              <a:rPr i="0" lang="ko-KR" sz="11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(Message)</a:t>
            </a:r>
            <a:endParaRPr i="0" sz="14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" name="Google Shape;128;p16"/>
          <p:cNvSpPr txBox="1"/>
          <p:nvPr/>
        </p:nvSpPr>
        <p:spPr>
          <a:xfrm>
            <a:off x="997476" y="3363838"/>
            <a:ext cx="714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 u="none" cap="none" strike="noStrik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rPr>
              <a:t>송신자가 수신자에게 어떤 수단을 통해 메시지를 전달하는 것</a:t>
            </a:r>
            <a:endParaRPr i="0" sz="18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